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</p:sldIdLst>
  <p:sldSz cx="10058400" cy="77724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7.jpg"/><Relationship Id="rId9" Type="http://schemas.openxmlformats.org/officeDocument/2006/relationships/image" Target="../media/image17.png"/><Relationship Id="rId10" Type="http://schemas.openxmlformats.org/officeDocument/2006/relationships/image" Target="../media/image18.jpg"/><Relationship Id="rId11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girl-solde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2606040" cy="3429000"/>
          </a:xfrm>
          <a:prstGeom prst="roundRect">
            <a:avLst>
              <a:gd name="adj" fmla="val 4000"/>
            </a:avLst>
          </a:prstGeom>
          <a:ln w="25400">
            <a:solidFill>
              <a:srgbClr val="FFD23F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457200" y="4023360"/>
            <a:ext cx="2606040" cy="86868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4" name="Rectangle 3"/>
          <p:cNvSpPr/>
          <p:nvPr/>
        </p:nvSpPr>
        <p:spPr>
          <a:xfrm>
            <a:off x="457200" y="4023360"/>
            <a:ext cx="45720" cy="868680"/>
          </a:xfrm>
          <a:prstGeom prst="rect">
            <a:avLst/>
          </a:prstGeom>
          <a:solidFill>
            <a:srgbClr val="FFD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566928" y="4096512"/>
            <a:ext cx="2468880" cy="77724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900" b="0" i="1">
                <a:solidFill>
                  <a:srgbClr val="2D3142"/>
                </a:solidFill>
                <a:latin typeface="Open Sans"/>
              </a:rPr>
              <a:t>"The kids always love it when Quincy comes to our school. His love of science is contagious."</a:t>
            </a:r>
          </a:p>
          <a:p>
            <a:pPr algn="l">
              <a:lnSpc>
                <a:spcPct val="130000"/>
              </a:lnSpc>
            </a:pPr>
          </a:p>
          <a:p>
            <a:pPr algn="l">
              <a:lnSpc>
                <a:spcPct val="130000"/>
              </a:lnSpc>
            </a:pPr>
            <a:r>
              <a:rPr sz="800" b="1" i="0">
                <a:solidFill>
                  <a:srgbClr val="666666"/>
                </a:solidFill>
                <a:latin typeface="Open Sans"/>
              </a:rPr>
              <a:t>- Mr. Ted, Parker-Chase Sprayberry</a:t>
            </a:r>
          </a:p>
        </p:txBody>
      </p:sp>
      <p:pic>
        <p:nvPicPr>
          <p:cNvPr id="6" name="Picture 5" descr="drone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74920"/>
            <a:ext cx="2606040" cy="2240279"/>
          </a:xfrm>
          <a:prstGeom prst="roundRect">
            <a:avLst>
              <a:gd name="adj" fmla="val 5000"/>
            </a:avLst>
          </a:prstGeom>
          <a:ln w="25400">
            <a:solidFill>
              <a:srgbClr val="FFD23F"/>
            </a:solidFill>
          </a:ln>
        </p:spPr>
      </p:pic>
      <p:pic>
        <p:nvPicPr>
          <p:cNvPr id="7" name="Picture 6" descr="bg-navy-teal-tallb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776" y="365760"/>
            <a:ext cx="2974847" cy="1280160"/>
          </a:xfrm>
          <a:prstGeom prst="rect">
            <a:avLst/>
          </a:prstGeom>
        </p:spPr>
      </p:pic>
      <p:pic>
        <p:nvPicPr>
          <p:cNvPr id="8" name="Picture 7" descr="makerlabkids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368" y="530352"/>
            <a:ext cx="914400" cy="914400"/>
          </a:xfrm>
          <a:prstGeom prst="rect">
            <a:avLst/>
          </a:prstGeom>
        </p:spPr>
      </p:pic>
      <p:pic>
        <p:nvPicPr>
          <p:cNvPr id="9" name="Picture 8" descr="maker-lab-tex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496" y="640080"/>
            <a:ext cx="1554480" cy="685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24656" y="1874519"/>
            <a:ext cx="2609087" cy="32004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C63D00"/>
                </a:solidFill>
                <a:latin typeface="Open Sans"/>
              </a:rPr>
              <a:t>Book a Session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4656" y="2194560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MakerLabKids.com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4656" y="2468879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info@MakerLabKids.com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4656" y="2834639"/>
            <a:ext cx="2609087" cy="32004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C63D00"/>
                </a:solidFill>
                <a:latin typeface="Open Sans"/>
              </a:rPr>
              <a:t>Service Area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24656" y="3154679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Metro Atlanta &amp; surrounding areas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24656" y="3428999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Free travel within 30 miles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24656" y="3794759"/>
            <a:ext cx="2609087" cy="32004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C63D00"/>
                </a:solidFill>
                <a:latin typeface="Open Sans"/>
              </a:rPr>
              <a:t>Perfect For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4656" y="4114799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Schools &amp; Daycares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24656" y="4389119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Afterschool Programs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24656" y="4663439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Scout Troops &amp; Summer Camps</a:t>
            </a:r>
          </a:p>
        </p:txBody>
      </p:sp>
      <p:pic>
        <p:nvPicPr>
          <p:cNvPr id="20" name="Picture 19" descr="bg-navy-teal-orange-q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656" y="5669279"/>
            <a:ext cx="2609087" cy="16459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24656" y="5788151"/>
            <a:ext cx="2609087" cy="22860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1000" b="0" i="0">
                <a:solidFill>
                  <a:srgbClr val="FFFFFF"/>
                </a:solidFill>
                <a:latin typeface="Open Sans"/>
              </a:rPr>
              <a:t>Scan to learn more</a:t>
            </a:r>
          </a:p>
        </p:txBody>
      </p:sp>
      <p:pic>
        <p:nvPicPr>
          <p:cNvPr id="22" name="Picture 21" descr="qr-code-makerlabkids-stylize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9140" y="6035040"/>
            <a:ext cx="960120" cy="9601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24656" y="6995159"/>
            <a:ext cx="2609087" cy="27432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Open Sans"/>
              </a:rPr>
              <a:t>MakerLabKids.com</a:t>
            </a:r>
          </a:p>
        </p:txBody>
      </p:sp>
      <p:pic>
        <p:nvPicPr>
          <p:cNvPr id="24" name="Picture 23" descr="bg-orange-yellow-frontcove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9232" y="365760"/>
            <a:ext cx="2974847" cy="1508760"/>
          </a:xfrm>
          <a:prstGeom prst="rect">
            <a:avLst/>
          </a:prstGeom>
        </p:spPr>
      </p:pic>
      <p:pic>
        <p:nvPicPr>
          <p:cNvPr id="25" name="Picture 24" descr="makerlabkids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136" y="411480"/>
            <a:ext cx="1463040" cy="1417320"/>
          </a:xfrm>
          <a:prstGeom prst="rect">
            <a:avLst/>
          </a:prstGeom>
        </p:spPr>
      </p:pic>
      <p:pic>
        <p:nvPicPr>
          <p:cNvPr id="26" name="Picture 25" descr="maker-lab-tex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376" y="2011679"/>
            <a:ext cx="2194560" cy="9601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92112" y="3063240"/>
            <a:ext cx="2609087" cy="41148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900" b="0" i="1">
                <a:solidFill>
                  <a:srgbClr val="666666"/>
                </a:solidFill>
                <a:latin typeface="Open Sans"/>
              </a:rPr>
              <a:t>Cultivating curiosity, critical thinking, and creative confidence in our young scholars.</a:t>
            </a:r>
          </a:p>
        </p:txBody>
      </p:sp>
      <p:pic>
        <p:nvPicPr>
          <p:cNvPr id="28" name="Picture 27" descr="bg-navy-pil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7976" y="3520440"/>
            <a:ext cx="1737360" cy="29260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427976" y="3557016"/>
            <a:ext cx="1737360" cy="256032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Open Sans"/>
              </a:rPr>
              <a:t>Mobile STEM Workshops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992112" y="3922776"/>
            <a:ext cx="2609087" cy="822960"/>
          </a:xfrm>
          <a:prstGeom prst="roundRect">
            <a:avLst>
              <a:gd name="adj" fmla="val 8000"/>
            </a:avLst>
          </a:prstGeom>
          <a:solidFill>
            <a:srgbClr val="FFF8F0"/>
          </a:solidFill>
          <a:ln w="19050">
            <a:solidFill>
              <a:srgbClr val="E651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7037832" y="3968496"/>
            <a:ext cx="2517647" cy="731520"/>
          </a:xfrm>
          <a:prstGeom prst="rect">
            <a:avLst/>
          </a:prstGeom>
          <a:noFill/>
        </p:spPr>
        <p:txBody>
          <a:bodyPr wrap="square" lIns="36576" rIns="36576" tIns="18288" bIns="18288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sz="1000" b="1" i="0">
                <a:solidFill>
                  <a:srgbClr val="C63D00"/>
                </a:solidFill>
                <a:latin typeface="Open Sans"/>
              </a:rPr>
              <a:t>An in-house field trip!</a:t>
            </a:r>
          </a:p>
          <a:p>
            <a:pPr algn="ctr">
              <a:lnSpc>
                <a:spcPct val="140000"/>
              </a:lnSpc>
            </a:pPr>
            <a:r>
              <a:rPr sz="900" b="0" i="0">
                <a:solidFill>
                  <a:srgbClr val="2D3142"/>
                </a:solidFill>
                <a:latin typeface="Open Sans"/>
              </a:rPr>
              <a:t>We bring hands-on science to your school. Every kid builds. Every kid takes it home.</a:t>
            </a:r>
          </a:p>
        </p:txBody>
      </p:sp>
      <p:pic>
        <p:nvPicPr>
          <p:cNvPr id="32" name="Picture 31" descr="dilworth-rocket-launch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2112" y="5577840"/>
            <a:ext cx="2606040" cy="1737360"/>
          </a:xfrm>
          <a:prstGeom prst="roundRect">
            <a:avLst>
              <a:gd name="adj" fmla="val 5000"/>
            </a:avLst>
          </a:prstGeom>
          <a:ln w="25400">
            <a:solidFill>
              <a:srgbClr val="FFD23F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navy-teal-rockets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65760"/>
            <a:ext cx="2974847" cy="713232"/>
          </a:xfrm>
          <a:prstGeom prst="rect">
            <a:avLst/>
          </a:prstGeom>
        </p:spPr>
      </p:pic>
      <p:pic>
        <p:nvPicPr>
          <p:cNvPr id="3" name="Picture 2" descr="bg-yellow-orange-bad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457200"/>
            <a:ext cx="1280160" cy="201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" y="466344"/>
            <a:ext cx="1280160" cy="18288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700" b="1" i="0">
                <a:solidFill>
                  <a:srgbClr val="2D3142"/>
                </a:solidFill>
                <a:latin typeface="Open Sans"/>
              </a:rPr>
              <a:t>⭐ FLAGSHIP 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" y="694944"/>
            <a:ext cx="2700528" cy="36576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/>
            <a:r>
              <a:rPr sz="1400" b="1" i="0">
                <a:solidFill>
                  <a:srgbClr val="FFFFFF"/>
                </a:solidFill>
                <a:latin typeface="Open Sans"/>
              </a:rPr>
              <a:t>🚀  Compressed Air Rockets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70432"/>
            <a:ext cx="2609087" cy="54864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00" b="0" i="0">
                <a:solidFill>
                  <a:srgbClr val="2D3142"/>
                </a:solidFill>
                <a:latin typeface="Open Sans"/>
              </a:rPr>
              <a:t>These aren't your average rockets - they soar </a:t>
            </a:r>
            <a:r>
              <a:rPr sz="1100" b="1" i="0">
                <a:solidFill>
                  <a:srgbClr val="2D3142"/>
                </a:solidFill>
                <a:latin typeface="Open Sans"/>
              </a:rPr>
              <a:t>HUNDREDS of feet</a:t>
            </a:r>
            <a:r>
              <a:rPr sz="1100" b="0" i="0">
                <a:solidFill>
                  <a:srgbClr val="2D3142"/>
                </a:solidFill>
                <a:latin typeface="Open Sans"/>
              </a:rPr>
              <a:t> into the sky! Real engineering meets pure excitement.</a:t>
            </a:r>
          </a:p>
        </p:txBody>
      </p:sp>
      <p:pic>
        <p:nvPicPr>
          <p:cNvPr id="7" name="Picture 6" descr="compressed-air-rocke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10512"/>
            <a:ext cx="2606040" cy="1554480"/>
          </a:xfrm>
          <a:prstGeom prst="roundRect">
            <a:avLst>
              <a:gd name="adj" fmla="val 5000"/>
            </a:avLst>
          </a:prstGeom>
          <a:ln w="25400">
            <a:solidFill>
              <a:srgbClr val="FFD23F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457200" y="3529584"/>
            <a:ext cx="2609087" cy="1371600"/>
          </a:xfrm>
          <a:prstGeom prst="roundRect">
            <a:avLst>
              <a:gd name="adj" fmla="val 5000"/>
            </a:avLst>
          </a:prstGeom>
          <a:solidFill>
            <a:srgbClr val="FFF8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9" name="Rectangle 8"/>
          <p:cNvSpPr/>
          <p:nvPr/>
        </p:nvSpPr>
        <p:spPr>
          <a:xfrm>
            <a:off x="457200" y="3529584"/>
            <a:ext cx="36576" cy="1371600"/>
          </a:xfrm>
          <a:prstGeom prst="rect">
            <a:avLst/>
          </a:prstGeom>
          <a:solidFill>
            <a:srgbClr val="E651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566928" y="3602736"/>
            <a:ext cx="2471928" cy="1261872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1" i="0">
                <a:solidFill>
                  <a:srgbClr val="C63D00"/>
                </a:solidFill>
                <a:latin typeface="Open Sans"/>
              </a:rPr>
              <a:t>✓  </a:t>
            </a:r>
            <a:r>
              <a:rPr sz="1000" b="0" i="0">
                <a:solidFill>
                  <a:srgbClr val="2D3142"/>
                </a:solidFill>
                <a:latin typeface="Open Sans"/>
              </a:rPr>
              <a:t>Ages 4+ | Up to 25 students per session</a:t>
            </a:r>
          </a:p>
          <a:p>
            <a:pPr algn="l">
              <a:lnSpc>
                <a:spcPct val="125000"/>
              </a:lnSpc>
            </a:pPr>
            <a:r>
              <a:rPr sz="1000" b="1" i="0">
                <a:solidFill>
                  <a:srgbClr val="C63D00"/>
                </a:solidFill>
                <a:latin typeface="Open Sans"/>
              </a:rPr>
              <a:t>✓  </a:t>
            </a:r>
            <a:r>
              <a:rPr sz="1000" b="0" i="0">
                <a:solidFill>
                  <a:srgbClr val="2D3142"/>
                </a:solidFill>
                <a:latin typeface="Open Sans"/>
              </a:rPr>
              <a:t>45-75 minutes depending on age</a:t>
            </a:r>
          </a:p>
          <a:p>
            <a:pPr algn="l">
              <a:lnSpc>
                <a:spcPct val="125000"/>
              </a:lnSpc>
            </a:pPr>
            <a:r>
              <a:rPr sz="1000" b="1" i="0">
                <a:solidFill>
                  <a:srgbClr val="C63D00"/>
                </a:solidFill>
                <a:latin typeface="Open Sans"/>
              </a:rPr>
              <a:t>✓  </a:t>
            </a:r>
            <a:r>
              <a:rPr sz="1000" b="0" i="0">
                <a:solidFill>
                  <a:srgbClr val="2D3142"/>
                </a:solidFill>
                <a:latin typeface="Open Sans"/>
              </a:rPr>
              <a:t>Build custom fins &amp; nose cones</a:t>
            </a:r>
          </a:p>
          <a:p>
            <a:pPr algn="l">
              <a:lnSpc>
                <a:spcPct val="125000"/>
              </a:lnSpc>
            </a:pPr>
            <a:r>
              <a:rPr sz="1000" b="1" i="0">
                <a:solidFill>
                  <a:srgbClr val="C63D00"/>
                </a:solidFill>
                <a:latin typeface="Open Sans"/>
              </a:rPr>
              <a:t>✓  </a:t>
            </a:r>
            <a:r>
              <a:rPr sz="1000" b="0" i="0">
                <a:solidFill>
                  <a:srgbClr val="2D3142"/>
                </a:solidFill>
                <a:latin typeface="Open Sans"/>
              </a:rPr>
              <a:t>Compete for distance &amp; accuracy</a:t>
            </a:r>
          </a:p>
          <a:p>
            <a:pPr algn="l">
              <a:lnSpc>
                <a:spcPct val="125000"/>
              </a:lnSpc>
            </a:pPr>
            <a:r>
              <a:rPr sz="1000" b="1" i="0">
                <a:solidFill>
                  <a:srgbClr val="C63D00"/>
                </a:solidFill>
                <a:latin typeface="Open Sans"/>
              </a:rPr>
              <a:t>✓  </a:t>
            </a:r>
            <a:r>
              <a:rPr sz="1000" b="0" i="0">
                <a:solidFill>
                  <a:srgbClr val="2D3142"/>
                </a:solidFill>
                <a:latin typeface="Open Sans"/>
              </a:rPr>
              <a:t>Every student takes their rocket home</a:t>
            </a:r>
          </a:p>
        </p:txBody>
      </p:sp>
      <p:pic>
        <p:nvPicPr>
          <p:cNvPr id="11" name="Picture 10" descr="bg-navy-teal-pric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038344"/>
            <a:ext cx="2606040" cy="502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5111496"/>
            <a:ext cx="2606040" cy="36576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1000" b="0" i="0">
                <a:solidFill>
                  <a:srgbClr val="FFFFFF"/>
                </a:solidFill>
                <a:latin typeface="Open Sans"/>
              </a:rPr>
              <a:t>from </a:t>
            </a:r>
            <a:r>
              <a:rPr sz="1800" b="1" i="0">
                <a:solidFill>
                  <a:srgbClr val="FFD23F"/>
                </a:solidFill>
                <a:latin typeface="Open Sans"/>
              </a:rPr>
              <a:t>$400</a:t>
            </a:r>
            <a:r>
              <a:rPr sz="1000" b="0" i="0">
                <a:solidFill>
                  <a:srgbClr val="FFFFFF"/>
                </a:solidFill>
                <a:latin typeface="Open Sans"/>
              </a:rPr>
              <a:t> per session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" y="5650992"/>
            <a:ext cx="2609087" cy="502920"/>
          </a:xfrm>
          <a:prstGeom prst="roundRect">
            <a:avLst>
              <a:gd name="adj" fmla="val 5000"/>
            </a:avLst>
          </a:prstGeom>
          <a:solidFill>
            <a:srgbClr val="E8F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14" name="Rectangle 13"/>
          <p:cNvSpPr/>
          <p:nvPr/>
        </p:nvSpPr>
        <p:spPr>
          <a:xfrm>
            <a:off x="457200" y="5650992"/>
            <a:ext cx="36576" cy="50292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548640" y="5687568"/>
            <a:ext cx="2499359" cy="448056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1" i="0">
                <a:solidFill>
                  <a:srgbClr val="2E7D32"/>
                </a:solidFill>
                <a:latin typeface="Open Sans"/>
              </a:rPr>
              <a:t>Multi-Session Savings (Same Day)</a:t>
            </a:r>
          </a:p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2E7D32"/>
                </a:solidFill>
                <a:latin typeface="Open Sans"/>
              </a:rPr>
              <a:t>Large group and multi-session discounts available. Contact us to learn more.</a:t>
            </a:r>
          </a:p>
        </p:txBody>
      </p:sp>
      <p:pic>
        <p:nvPicPr>
          <p:cNvPr id="16" name="Picture 15" descr="bg-navy-teal-shortba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776" y="365760"/>
            <a:ext cx="2974847" cy="4114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78936" y="420624"/>
            <a:ext cx="2700528" cy="32004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l"/>
            <a:r>
              <a:rPr sz="1400" b="1" i="0">
                <a:solidFill>
                  <a:srgbClr val="FFD23F"/>
                </a:solidFill>
                <a:latin typeface="Open Sans"/>
              </a:rPr>
              <a:t>Why Schools Choose Us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24656" y="886968"/>
            <a:ext cx="2609087" cy="64008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19" name="Rounded Rectangle 18"/>
          <p:cNvSpPr/>
          <p:nvPr/>
        </p:nvSpPr>
        <p:spPr>
          <a:xfrm>
            <a:off x="3779519" y="1024128"/>
            <a:ext cx="365760" cy="3657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3779519" y="1024128"/>
            <a:ext cx="365760" cy="36576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600" b="0" i="0">
                <a:solidFill>
                  <a:srgbClr val="2D3142"/>
                </a:solidFill>
                <a:latin typeface="Open Sans"/>
              </a:rPr>
              <a:t>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8432" y="941832"/>
            <a:ext cx="2042159" cy="54864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50" b="1" i="0">
                <a:solidFill>
                  <a:srgbClr val="2D3142"/>
                </a:solidFill>
                <a:latin typeface="Open Sans"/>
              </a:rPr>
              <a:t>We Come to You</a:t>
            </a:r>
          </a:p>
          <a:p>
            <a:pPr algn="l">
              <a:lnSpc>
                <a:spcPct val="125000"/>
              </a:lnSpc>
            </a:pPr>
            <a:r>
              <a:rPr sz="850" b="0" i="0">
                <a:solidFill>
                  <a:srgbClr val="666666"/>
                </a:solidFill>
                <a:latin typeface="Open Sans"/>
              </a:rPr>
              <a:t>No buses needed. An in-house field trip!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24656" y="1600200"/>
            <a:ext cx="2609087" cy="64008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23" name="Rounded Rectangle 22"/>
          <p:cNvSpPr/>
          <p:nvPr/>
        </p:nvSpPr>
        <p:spPr>
          <a:xfrm>
            <a:off x="3779519" y="1737360"/>
            <a:ext cx="365760" cy="3657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3779519" y="1737360"/>
            <a:ext cx="365760" cy="36576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600" b="0" i="0">
                <a:solidFill>
                  <a:srgbClr val="2D3142"/>
                </a:solidFill>
                <a:latin typeface="Open Sans"/>
              </a:rPr>
              <a:t>🛠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18432" y="1655064"/>
            <a:ext cx="2042159" cy="54864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50" b="1" i="0">
                <a:solidFill>
                  <a:srgbClr val="2D3142"/>
                </a:solidFill>
                <a:latin typeface="Open Sans"/>
              </a:rPr>
              <a:t>Everything Included</a:t>
            </a:r>
          </a:p>
          <a:p>
            <a:pPr algn="l">
              <a:lnSpc>
                <a:spcPct val="125000"/>
              </a:lnSpc>
            </a:pPr>
            <a:r>
              <a:rPr sz="850" b="0" i="0">
                <a:solidFill>
                  <a:srgbClr val="666666"/>
                </a:solidFill>
                <a:latin typeface="Open Sans"/>
              </a:rPr>
              <a:t>All equipment, materials, and supplies provided.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724656" y="2313432"/>
            <a:ext cx="2609087" cy="64008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27" name="Rounded Rectangle 26"/>
          <p:cNvSpPr/>
          <p:nvPr/>
        </p:nvSpPr>
        <p:spPr>
          <a:xfrm>
            <a:off x="3779519" y="2450591"/>
            <a:ext cx="365760" cy="3657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3779519" y="2450591"/>
            <a:ext cx="365760" cy="36576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600" b="0" i="0">
                <a:solidFill>
                  <a:srgbClr val="2D3142"/>
                </a:solidFill>
                <a:latin typeface="Open Sans"/>
              </a:rPr>
              <a:t>🎯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18432" y="2368296"/>
            <a:ext cx="2042159" cy="54864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50" b="1" i="0">
                <a:solidFill>
                  <a:srgbClr val="2D3142"/>
                </a:solidFill>
                <a:latin typeface="Open Sans"/>
              </a:rPr>
              <a:t>Every Kid Participates</a:t>
            </a:r>
          </a:p>
          <a:p>
            <a:pPr algn="l">
              <a:lnSpc>
                <a:spcPct val="125000"/>
              </a:lnSpc>
            </a:pPr>
            <a:r>
              <a:rPr sz="850" b="0" i="0">
                <a:solidFill>
                  <a:srgbClr val="666666"/>
                </a:solidFill>
                <a:latin typeface="Open Sans"/>
              </a:rPr>
              <a:t>100% hands-on. Every student builds their own project.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724656" y="3026664"/>
            <a:ext cx="2609087" cy="64008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31" name="Rounded Rectangle 30"/>
          <p:cNvSpPr/>
          <p:nvPr/>
        </p:nvSpPr>
        <p:spPr>
          <a:xfrm>
            <a:off x="3779519" y="3163824"/>
            <a:ext cx="365760" cy="3657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3779519" y="3163824"/>
            <a:ext cx="365760" cy="36576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600" b="0" i="0">
                <a:solidFill>
                  <a:srgbClr val="2D3142"/>
                </a:solidFill>
                <a:latin typeface="Open Sans"/>
              </a:rPr>
              <a:t>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18432" y="3081528"/>
            <a:ext cx="2042159" cy="54864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50" b="1" i="0">
                <a:solidFill>
                  <a:srgbClr val="2D3142"/>
                </a:solidFill>
                <a:latin typeface="Open Sans"/>
              </a:rPr>
              <a:t>Take It Home</a:t>
            </a:r>
          </a:p>
          <a:p>
            <a:pPr algn="l">
              <a:lnSpc>
                <a:spcPct val="125000"/>
              </a:lnSpc>
            </a:pPr>
            <a:r>
              <a:rPr sz="850" b="0" i="0">
                <a:solidFill>
                  <a:srgbClr val="666666"/>
                </a:solidFill>
                <a:latin typeface="Open Sans"/>
              </a:rPr>
              <a:t>Students keep what they make.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724656" y="3739896"/>
            <a:ext cx="2609087" cy="64008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35" name="Rounded Rectangle 34"/>
          <p:cNvSpPr/>
          <p:nvPr/>
        </p:nvSpPr>
        <p:spPr>
          <a:xfrm>
            <a:off x="3779519" y="3877056"/>
            <a:ext cx="365760" cy="3657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3779519" y="3877056"/>
            <a:ext cx="365760" cy="36576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600" b="0" i="0">
                <a:solidFill>
                  <a:srgbClr val="2D3142"/>
                </a:solidFill>
                <a:latin typeface="Open Sans"/>
              </a:rPr>
              <a:t>⭐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18432" y="3794759"/>
            <a:ext cx="2042159" cy="54864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50" b="1" i="0">
                <a:solidFill>
                  <a:srgbClr val="2D3142"/>
                </a:solidFill>
                <a:latin typeface="Open Sans"/>
              </a:rPr>
              <a:t>Experienced Instructors</a:t>
            </a:r>
          </a:p>
          <a:p>
            <a:pPr algn="l">
              <a:lnSpc>
                <a:spcPct val="125000"/>
              </a:lnSpc>
            </a:pPr>
            <a:r>
              <a:rPr sz="850" b="0" i="0">
                <a:solidFill>
                  <a:srgbClr val="666666"/>
                </a:solidFill>
                <a:latin typeface="Open Sans"/>
              </a:rPr>
              <a:t>Led by makers who've coached robotics, drone, and cyber teams to national and world championships.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724656" y="4453127"/>
            <a:ext cx="2609087" cy="64008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39" name="Rounded Rectangle 38"/>
          <p:cNvSpPr/>
          <p:nvPr/>
        </p:nvSpPr>
        <p:spPr>
          <a:xfrm>
            <a:off x="3779519" y="4590288"/>
            <a:ext cx="365760" cy="3657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40" name="TextBox 39"/>
          <p:cNvSpPr txBox="1"/>
          <p:nvPr/>
        </p:nvSpPr>
        <p:spPr>
          <a:xfrm>
            <a:off x="3779519" y="4590288"/>
            <a:ext cx="365760" cy="36576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600" b="0" i="0">
                <a:solidFill>
                  <a:srgbClr val="2D3142"/>
                </a:solidFill>
                <a:latin typeface="Open Sans"/>
              </a:rPr>
              <a:t>📚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18432" y="4507991"/>
            <a:ext cx="2042159" cy="54864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50" b="1" i="0">
                <a:solidFill>
                  <a:srgbClr val="2D3142"/>
                </a:solidFill>
                <a:latin typeface="Open Sans"/>
              </a:rPr>
              <a:t>Curriculum Aligned</a:t>
            </a:r>
          </a:p>
          <a:p>
            <a:pPr algn="l">
              <a:lnSpc>
                <a:spcPct val="125000"/>
              </a:lnSpc>
            </a:pPr>
            <a:r>
              <a:rPr sz="850" b="0" i="0">
                <a:solidFill>
                  <a:srgbClr val="666666"/>
                </a:solidFill>
                <a:latin typeface="Open Sans"/>
              </a:rPr>
              <a:t>Supports STEM and NGSS standards.</a:t>
            </a:r>
          </a:p>
        </p:txBody>
      </p:sp>
      <p:pic>
        <p:nvPicPr>
          <p:cNvPr id="42" name="Picture 41" descr="bg-orange-yellow-ct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656" y="5669279"/>
            <a:ext cx="2609087" cy="164592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724656" y="5779007"/>
            <a:ext cx="2609087" cy="32004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Open Sans"/>
              </a:rPr>
              <a:t>Ready to Launch?</a:t>
            </a:r>
          </a:p>
        </p:txBody>
      </p:sp>
      <p:pic>
        <p:nvPicPr>
          <p:cNvPr id="44" name="Picture 43" descr="qr-code-makerlabkids-stylize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9140" y="6080759"/>
            <a:ext cx="960120" cy="96012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724656" y="7022591"/>
            <a:ext cx="2609087" cy="27432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Open Sans"/>
              </a:rPr>
              <a:t>MakerLabKids.com</a:t>
            </a:r>
          </a:p>
        </p:txBody>
      </p:sp>
      <p:pic>
        <p:nvPicPr>
          <p:cNvPr id="46" name="Picture 45" descr="bg-teal-navy-shortba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9232" y="365760"/>
            <a:ext cx="2974847" cy="41148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946392" y="420624"/>
            <a:ext cx="2700528" cy="32004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l"/>
            <a:r>
              <a:rPr sz="1400" b="1" i="0">
                <a:solidFill>
                  <a:srgbClr val="FFFFFF"/>
                </a:solidFill>
                <a:latin typeface="Open Sans"/>
              </a:rPr>
              <a:t>More Than Rockets</a:t>
            </a:r>
          </a:p>
        </p:txBody>
      </p:sp>
      <p:pic>
        <p:nvPicPr>
          <p:cNvPr id="48" name="Picture 47" descr="kids-forg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2112" y="914400"/>
            <a:ext cx="2606040" cy="1280160"/>
          </a:xfrm>
          <a:prstGeom prst="roundRect">
            <a:avLst>
              <a:gd name="adj" fmla="val 6000"/>
            </a:avLst>
          </a:prstGeom>
          <a:ln w="19050">
            <a:solidFill>
              <a:srgbClr val="E9ECEF"/>
            </a:solidFill>
          </a:ln>
        </p:spPr>
      </p:pic>
      <p:sp>
        <p:nvSpPr>
          <p:cNvPr id="49" name="Rounded Rectangle 48"/>
          <p:cNvSpPr/>
          <p:nvPr/>
        </p:nvSpPr>
        <p:spPr>
          <a:xfrm>
            <a:off x="6992112" y="2304288"/>
            <a:ext cx="2609087" cy="420624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50" name="Rounded Rectangle 49"/>
          <p:cNvSpPr/>
          <p:nvPr/>
        </p:nvSpPr>
        <p:spPr>
          <a:xfrm>
            <a:off x="7046975" y="2377440"/>
            <a:ext cx="274320" cy="27432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51" name="TextBox 50"/>
          <p:cNvSpPr txBox="1"/>
          <p:nvPr/>
        </p:nvSpPr>
        <p:spPr>
          <a:xfrm>
            <a:off x="7046975" y="2377440"/>
            <a:ext cx="274320" cy="27432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300" b="0" i="0">
                <a:solidFill>
                  <a:srgbClr val="2D3142"/>
                </a:solidFill>
                <a:latin typeface="Open Sans"/>
              </a:rPr>
              <a:t>💡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76160" y="2340864"/>
            <a:ext cx="2170175" cy="36576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50" b="1" i="0">
                <a:solidFill>
                  <a:srgbClr val="2D3142"/>
                </a:solidFill>
                <a:latin typeface="Open Sans"/>
              </a:rPr>
              <a:t>Electronics &amp; Soldering</a:t>
            </a:r>
          </a:p>
          <a:p>
            <a:pPr algn="l">
              <a:lnSpc>
                <a:spcPct val="120000"/>
              </a:lnSpc>
            </a:pPr>
            <a:r>
              <a:rPr sz="750" b="0" i="0">
                <a:solidFill>
                  <a:srgbClr val="666666"/>
                </a:solidFill>
                <a:latin typeface="Open Sans"/>
              </a:rPr>
              <a:t>Build LED projects, radios, and Arduino gadgets.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992112" y="2770632"/>
            <a:ext cx="2609087" cy="420624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54" name="Rounded Rectangle 53"/>
          <p:cNvSpPr/>
          <p:nvPr/>
        </p:nvSpPr>
        <p:spPr>
          <a:xfrm>
            <a:off x="7046975" y="2843784"/>
            <a:ext cx="274320" cy="27432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55" name="TextBox 54"/>
          <p:cNvSpPr txBox="1"/>
          <p:nvPr/>
        </p:nvSpPr>
        <p:spPr>
          <a:xfrm>
            <a:off x="7046975" y="2843784"/>
            <a:ext cx="274320" cy="27432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300" b="0" i="0">
                <a:solidFill>
                  <a:srgbClr val="2D3142"/>
                </a:solidFill>
                <a:latin typeface="Open Sans"/>
              </a:rPr>
              <a:t>🤖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76160" y="2807208"/>
            <a:ext cx="2170175" cy="36576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50" b="1" i="0">
                <a:solidFill>
                  <a:srgbClr val="2D3142"/>
                </a:solidFill>
                <a:latin typeface="Open Sans"/>
              </a:rPr>
              <a:t>Drones &amp; Robots</a:t>
            </a:r>
          </a:p>
          <a:p>
            <a:pPr algn="l">
              <a:lnSpc>
                <a:spcPct val="120000"/>
              </a:lnSpc>
            </a:pPr>
            <a:r>
              <a:rPr sz="750" b="0" i="0">
                <a:solidFill>
                  <a:srgbClr val="666666"/>
                </a:solidFill>
                <a:latin typeface="Open Sans"/>
              </a:rPr>
              <a:t>Drone flying, brush bots, and robot camps.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992112" y="3236976"/>
            <a:ext cx="2609087" cy="420624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58" name="Rounded Rectangle 57"/>
          <p:cNvSpPr/>
          <p:nvPr/>
        </p:nvSpPr>
        <p:spPr>
          <a:xfrm>
            <a:off x="7046975" y="3310128"/>
            <a:ext cx="274320" cy="27432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59" name="TextBox 58"/>
          <p:cNvSpPr txBox="1"/>
          <p:nvPr/>
        </p:nvSpPr>
        <p:spPr>
          <a:xfrm>
            <a:off x="7046975" y="3310128"/>
            <a:ext cx="274320" cy="27432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300" b="0" i="0">
                <a:solidFill>
                  <a:srgbClr val="2D3142"/>
                </a:solidFill>
                <a:latin typeface="Open Sans"/>
              </a:rPr>
              <a:t>🔥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76160" y="3273552"/>
            <a:ext cx="2170175" cy="36576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50" b="1" i="0">
                <a:solidFill>
                  <a:srgbClr val="2D3142"/>
                </a:solidFill>
                <a:latin typeface="Open Sans"/>
              </a:rPr>
              <a:t>Fire &amp; Forge</a:t>
            </a:r>
          </a:p>
          <a:p>
            <a:pPr algn="l">
              <a:lnSpc>
                <a:spcPct val="120000"/>
              </a:lnSpc>
            </a:pPr>
            <a:r>
              <a:rPr sz="750" b="0" i="0">
                <a:solidFill>
                  <a:srgbClr val="666666"/>
                </a:solidFill>
                <a:latin typeface="Open Sans"/>
              </a:rPr>
              <a:t>Real blacksmithing and metal casting.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992112" y="3703320"/>
            <a:ext cx="2609087" cy="420624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62" name="Rounded Rectangle 61"/>
          <p:cNvSpPr/>
          <p:nvPr/>
        </p:nvSpPr>
        <p:spPr>
          <a:xfrm>
            <a:off x="7046975" y="3776472"/>
            <a:ext cx="274320" cy="27432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63" name="TextBox 62"/>
          <p:cNvSpPr txBox="1"/>
          <p:nvPr/>
        </p:nvSpPr>
        <p:spPr>
          <a:xfrm>
            <a:off x="7046975" y="3776472"/>
            <a:ext cx="274320" cy="27432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300" b="0" i="0">
                <a:solidFill>
                  <a:srgbClr val="2D3142"/>
                </a:solidFill>
                <a:latin typeface="Open Sans"/>
              </a:rPr>
              <a:t>💻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76160" y="3739896"/>
            <a:ext cx="2170175" cy="36576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50" b="1" i="0">
                <a:solidFill>
                  <a:srgbClr val="2D3142"/>
                </a:solidFill>
                <a:latin typeface="Open Sans"/>
              </a:rPr>
              <a:t>Digital Fabrication</a:t>
            </a:r>
          </a:p>
          <a:p>
            <a:pPr algn="l">
              <a:lnSpc>
                <a:spcPct val="120000"/>
              </a:lnSpc>
            </a:pPr>
            <a:r>
              <a:rPr sz="750" b="0" i="0">
                <a:solidFill>
                  <a:srgbClr val="666666"/>
                </a:solidFill>
                <a:latin typeface="Open Sans"/>
              </a:rPr>
              <a:t>3D printing and CAD design.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992112" y="4169664"/>
            <a:ext cx="2609087" cy="420624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66" name="Rounded Rectangle 65"/>
          <p:cNvSpPr/>
          <p:nvPr/>
        </p:nvSpPr>
        <p:spPr>
          <a:xfrm>
            <a:off x="7046975" y="4242816"/>
            <a:ext cx="274320" cy="27432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67" name="TextBox 66"/>
          <p:cNvSpPr txBox="1"/>
          <p:nvPr/>
        </p:nvSpPr>
        <p:spPr>
          <a:xfrm>
            <a:off x="7046975" y="4242816"/>
            <a:ext cx="274320" cy="27432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300" b="0" i="0">
                <a:solidFill>
                  <a:srgbClr val="2D3142"/>
                </a:solidFill>
                <a:latin typeface="Open Sans"/>
              </a:rPr>
              <a:t>🔒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76160" y="4206240"/>
            <a:ext cx="2170175" cy="36576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50" b="1" i="0">
                <a:solidFill>
                  <a:srgbClr val="2D3142"/>
                </a:solidFill>
                <a:latin typeface="Open Sans"/>
              </a:rPr>
              <a:t>Cybersecurity</a:t>
            </a:r>
          </a:p>
          <a:p>
            <a:pPr algn="l">
              <a:lnSpc>
                <a:spcPct val="120000"/>
              </a:lnSpc>
            </a:pPr>
            <a:r>
              <a:rPr sz="750" b="0" i="0">
                <a:solidFill>
                  <a:srgbClr val="666666"/>
                </a:solidFill>
                <a:latin typeface="Open Sans"/>
              </a:rPr>
              <a:t>Ethical hacking, lockpicking, CyberPatriot.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992112" y="4636008"/>
            <a:ext cx="2609087" cy="420624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70" name="Rounded Rectangle 69"/>
          <p:cNvSpPr/>
          <p:nvPr/>
        </p:nvSpPr>
        <p:spPr>
          <a:xfrm>
            <a:off x="7046975" y="4709160"/>
            <a:ext cx="274320" cy="27432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71" name="TextBox 70"/>
          <p:cNvSpPr txBox="1"/>
          <p:nvPr/>
        </p:nvSpPr>
        <p:spPr>
          <a:xfrm>
            <a:off x="7046975" y="4709160"/>
            <a:ext cx="274320" cy="27432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300" b="0" i="0">
                <a:solidFill>
                  <a:srgbClr val="2D3142"/>
                </a:solidFill>
                <a:latin typeface="Open Sans"/>
              </a:rPr>
              <a:t>🎉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376160" y="4672584"/>
            <a:ext cx="2170175" cy="36576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50" b="1" i="0">
                <a:solidFill>
                  <a:srgbClr val="2D3142"/>
                </a:solidFill>
                <a:latin typeface="Open Sans"/>
              </a:rPr>
              <a:t>Special Events</a:t>
            </a:r>
          </a:p>
          <a:p>
            <a:pPr algn="l">
              <a:lnSpc>
                <a:spcPct val="120000"/>
              </a:lnSpc>
            </a:pPr>
            <a:r>
              <a:rPr sz="750" b="0" i="0">
                <a:solidFill>
                  <a:srgbClr val="666666"/>
                </a:solidFill>
                <a:latin typeface="Open Sans"/>
              </a:rPr>
              <a:t>Perfect for birthdays and special occasions!</a:t>
            </a:r>
          </a:p>
        </p:txBody>
      </p:sp>
      <p:pic>
        <p:nvPicPr>
          <p:cNvPr id="73" name="Picture 72" descr="hoverboard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2112" y="5577840"/>
            <a:ext cx="2606040" cy="1737360"/>
          </a:xfrm>
          <a:prstGeom prst="roundRect">
            <a:avLst>
              <a:gd name="adj" fmla="val 5000"/>
            </a:avLst>
          </a:prstGeom>
          <a:ln w="19050">
            <a:solidFill>
              <a:srgbClr val="E9ECEF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