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10058400" cy="7772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8.jpg"/><Relationship Id="rId9" Type="http://schemas.openxmlformats.org/officeDocument/2006/relationships/image" Target="../media/image1.png"/><Relationship Id="rId10" Type="http://schemas.openxmlformats.org/officeDocument/2006/relationships/image" Target="../media/image19.jpg"/><Relationship Id="rId1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teal-navy-short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5760"/>
            <a:ext cx="2974847" cy="411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420624"/>
            <a:ext cx="2700528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Open Sans"/>
              </a:rPr>
              <a:t>Designed for Little Learners</a:t>
            </a:r>
          </a:p>
        </p:txBody>
      </p:sp>
      <p:pic>
        <p:nvPicPr>
          <p:cNvPr id="4" name="Picture 3" descr="oobleck-trou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2606040" cy="201168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57200" y="3063240"/>
            <a:ext cx="2606040" cy="8686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" name="Rectangle 5"/>
          <p:cNvSpPr/>
          <p:nvPr/>
        </p:nvSpPr>
        <p:spPr>
          <a:xfrm>
            <a:off x="457200" y="3063240"/>
            <a:ext cx="45720" cy="868680"/>
          </a:xfrm>
          <a:prstGeom prst="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566928" y="3136392"/>
            <a:ext cx="2468880" cy="7772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900" b="0" i="1">
                <a:solidFill>
                  <a:srgbClr val="2D3142"/>
                </a:solidFill>
                <a:latin typeface="Open Sans"/>
              </a:rPr>
              <a:t>"The kids always love it when Quincy comes to our school. His love of science is contagious."</a:t>
            </a:r>
          </a:p>
          <a:p>
            <a:pPr algn="l">
              <a:lnSpc>
                <a:spcPct val="130000"/>
              </a:lnSpc>
            </a:pPr>
          </a:p>
          <a:p>
            <a:pPr algn="l">
              <a:lnSpc>
                <a:spcPct val="130000"/>
              </a:lnSpc>
            </a:pPr>
            <a:r>
              <a:rPr sz="800" b="1" i="0">
                <a:solidFill>
                  <a:srgbClr val="666666"/>
                </a:solidFill>
                <a:latin typeface="Open Sans"/>
              </a:rPr>
              <a:t>- Mr. Ted, Parker-Chase Sprayberry</a:t>
            </a:r>
          </a:p>
        </p:txBody>
      </p:sp>
      <p:pic>
        <p:nvPicPr>
          <p:cNvPr id="8" name="Picture 7" descr="littles-lear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03519"/>
            <a:ext cx="2606040" cy="201168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9" name="Picture 8" descr="bg-navy-teal-tallb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776" y="365760"/>
            <a:ext cx="2974847" cy="1280160"/>
          </a:xfrm>
          <a:prstGeom prst="rect">
            <a:avLst/>
          </a:prstGeom>
        </p:spPr>
      </p:pic>
      <p:pic>
        <p:nvPicPr>
          <p:cNvPr id="10" name="Picture 9" descr="makerlabkids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368" y="530352"/>
            <a:ext cx="914400" cy="914400"/>
          </a:xfrm>
          <a:prstGeom prst="rect">
            <a:avLst/>
          </a:prstGeom>
        </p:spPr>
      </p:pic>
      <p:pic>
        <p:nvPicPr>
          <p:cNvPr id="11" name="Picture 10" descr="maker-lab-tex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496" y="640080"/>
            <a:ext cx="1554480" cy="68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4656" y="187451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Book a Session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4656" y="2194560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MakerLabKids.com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4656" y="246887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info@MakerLabKids.com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4656" y="283463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Service Area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4656" y="315467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Metro Atlanta &amp; surrounding areas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4656" y="342899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Free travel within 30 miles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4656" y="379475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Perfect For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4656" y="411479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Preschools &amp; Daycares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4656" y="438911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Pre-K &amp; Kindergarten Programs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24656" y="466343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Summer Camps</a:t>
            </a:r>
          </a:p>
        </p:txBody>
      </p:sp>
      <p:pic>
        <p:nvPicPr>
          <p:cNvPr id="22" name="Picture 21" descr="bg-navy-teal-orange-q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4656" y="5669279"/>
            <a:ext cx="2609087" cy="16459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24656" y="5788151"/>
            <a:ext cx="2609087" cy="22860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Open Sans"/>
              </a:rPr>
              <a:t>Scan to learn more</a:t>
            </a:r>
          </a:p>
        </p:txBody>
      </p:sp>
      <p:pic>
        <p:nvPicPr>
          <p:cNvPr id="24" name="Picture 23" descr="qr-code-makerlabkids-styliz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9140" y="6035040"/>
            <a:ext cx="960120" cy="960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24656" y="6995159"/>
            <a:ext cx="2609087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Open Sans"/>
              </a:rPr>
              <a:t>MakerLabKids.com</a:t>
            </a:r>
          </a:p>
        </p:txBody>
      </p:sp>
      <p:pic>
        <p:nvPicPr>
          <p:cNvPr id="26" name="Picture 25" descr="bg-orange-yellow-frontcove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9232" y="365760"/>
            <a:ext cx="2974847" cy="1508760"/>
          </a:xfrm>
          <a:prstGeom prst="rect">
            <a:avLst/>
          </a:prstGeom>
        </p:spPr>
      </p:pic>
      <p:pic>
        <p:nvPicPr>
          <p:cNvPr id="27" name="Picture 26" descr="makerlabkids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136" y="411480"/>
            <a:ext cx="1463040" cy="1417320"/>
          </a:xfrm>
          <a:prstGeom prst="rect">
            <a:avLst/>
          </a:prstGeom>
        </p:spPr>
      </p:pic>
      <p:pic>
        <p:nvPicPr>
          <p:cNvPr id="28" name="Picture 27" descr="maker-lab-tex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376" y="2011679"/>
            <a:ext cx="2194560" cy="9601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92112" y="3017520"/>
            <a:ext cx="2609087" cy="41148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900" b="0" i="1">
                <a:solidFill>
                  <a:srgbClr val="666666"/>
                </a:solidFill>
                <a:latin typeface="Open Sans"/>
              </a:rPr>
              <a:t>Sparking curiosity and wonder in our youngest scholars through hands-on science adventures.</a:t>
            </a:r>
          </a:p>
        </p:txBody>
      </p:sp>
      <p:pic>
        <p:nvPicPr>
          <p:cNvPr id="30" name="Picture 29" descr="bg-navy-pil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7976" y="3474720"/>
            <a:ext cx="1737360" cy="2926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27976" y="3511296"/>
            <a:ext cx="1737360" cy="256032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Open Sans"/>
              </a:rPr>
              <a:t>Mobile STEM Workshops</a:t>
            </a:r>
          </a:p>
        </p:txBody>
      </p:sp>
      <p:pic>
        <p:nvPicPr>
          <p:cNvPr id="32" name="Picture 31" descr="bg-yellow-orange-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2296" y="3858768"/>
            <a:ext cx="1188720" cy="31089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02296" y="3913631"/>
            <a:ext cx="1188720" cy="256032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200" b="1" i="0">
                <a:solidFill>
                  <a:srgbClr val="2D3142"/>
                </a:solidFill>
                <a:latin typeface="Open Sans"/>
              </a:rPr>
              <a:t>Ages 4 &amp; 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992112" y="4261103"/>
            <a:ext cx="2609087" cy="914400"/>
          </a:xfrm>
          <a:prstGeom prst="roundRect">
            <a:avLst>
              <a:gd name="adj" fmla="val 8000"/>
            </a:avLst>
          </a:prstGeom>
          <a:solidFill>
            <a:srgbClr val="FFF8F0"/>
          </a:solidFill>
          <a:ln w="19050">
            <a:solidFill>
              <a:srgbClr val="E651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7037832" y="4306823"/>
            <a:ext cx="2517647" cy="822960"/>
          </a:xfrm>
          <a:prstGeom prst="rect">
            <a:avLst/>
          </a:prstGeom>
          <a:noFill/>
        </p:spPr>
        <p:txBody>
          <a:bodyPr wrap="square" lIns="36576" rIns="36576" tIns="18288" bIns="18288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An in-house field trip!</a:t>
            </a:r>
          </a:p>
          <a:p>
            <a:pPr algn="ctr">
              <a:lnSpc>
                <a:spcPct val="140000"/>
              </a:lnSpc>
            </a:pPr>
            <a:r>
              <a:rPr sz="900" b="0" i="0">
                <a:solidFill>
                  <a:srgbClr val="2D3142"/>
                </a:solidFill>
                <a:latin typeface="Open Sans"/>
              </a:rPr>
              <a:t>We bring hands-on science right to your classroom. Every child explores. Every child discovers. Every child takes something home.</a:t>
            </a:r>
          </a:p>
        </p:txBody>
      </p:sp>
      <p:pic>
        <p:nvPicPr>
          <p:cNvPr id="36" name="Picture 35" descr="wow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2112" y="5943599"/>
            <a:ext cx="2606040" cy="1371600"/>
          </a:xfrm>
          <a:prstGeom prst="roundRect">
            <a:avLst>
              <a:gd name="adj" fmla="val 5000"/>
            </a:avLst>
          </a:prstGeom>
          <a:ln w="25400">
            <a:solidFill>
              <a:srgbClr val="FFD23F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navy-teal-rockets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5760"/>
            <a:ext cx="2974847" cy="713232"/>
          </a:xfrm>
          <a:prstGeom prst="rect">
            <a:avLst/>
          </a:prstGeom>
        </p:spPr>
      </p:pic>
      <p:pic>
        <p:nvPicPr>
          <p:cNvPr id="3" name="Picture 2" descr="bg-yellow-orange-bad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457200"/>
            <a:ext cx="1280160" cy="20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" y="466344"/>
            <a:ext cx="1280160" cy="1828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700" b="1" i="0">
                <a:solidFill>
                  <a:srgbClr val="2D3142"/>
                </a:solidFill>
                <a:latin typeface="Open Sans"/>
              </a:rPr>
              <a:t>⭐ FLAGSHIP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" y="694944"/>
            <a:ext cx="2700528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Open Sans"/>
              </a:rPr>
              <a:t>🚀  Compressed Air Rockets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70432"/>
            <a:ext cx="2609087" cy="5486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0" i="0">
                <a:solidFill>
                  <a:srgbClr val="2D3142"/>
                </a:solidFill>
                <a:latin typeface="Open Sans"/>
              </a:rPr>
              <a:t>These rockets soar </a:t>
            </a:r>
            <a:r>
              <a:rPr sz="1100" b="1" i="0">
                <a:solidFill>
                  <a:srgbClr val="2D3142"/>
                </a:solidFill>
                <a:latin typeface="Open Sans"/>
              </a:rPr>
              <a:t>HUNDREDS of feet</a:t>
            </a:r>
            <a:r>
              <a:rPr sz="1100" b="0" i="0">
                <a:solidFill>
                  <a:srgbClr val="2D3142"/>
                </a:solidFill>
                <a:latin typeface="Open Sans"/>
              </a:rPr>
              <a:t> into the sky! Pure excitement with real engineering - sized just right for little hands.</a:t>
            </a:r>
          </a:p>
        </p:txBody>
      </p:sp>
      <p:pic>
        <p:nvPicPr>
          <p:cNvPr id="7" name="Picture 6" descr="tiny-rocke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10512"/>
            <a:ext cx="2606040" cy="1554480"/>
          </a:xfrm>
          <a:prstGeom prst="roundRect">
            <a:avLst>
              <a:gd name="adj" fmla="val 5000"/>
            </a:avLst>
          </a:prstGeom>
          <a:ln w="25400">
            <a:solidFill>
              <a:srgbClr val="FFD23F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57200" y="3529584"/>
            <a:ext cx="2609087" cy="1371600"/>
          </a:xfrm>
          <a:prstGeom prst="roundRect">
            <a:avLst>
              <a:gd name="adj" fmla="val 5000"/>
            </a:avLst>
          </a:prstGeom>
          <a:solidFill>
            <a:srgbClr val="FFF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9" name="Rectangle 8"/>
          <p:cNvSpPr/>
          <p:nvPr/>
        </p:nvSpPr>
        <p:spPr>
          <a:xfrm>
            <a:off x="457200" y="3529584"/>
            <a:ext cx="36576" cy="1371600"/>
          </a:xfrm>
          <a:prstGeom prst="rect">
            <a:avLst/>
          </a:prstGeom>
          <a:solidFill>
            <a:srgbClr val="E65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566928" y="3602736"/>
            <a:ext cx="2471928" cy="1261872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Ages 4-8 | Up to 15 students per session</a:t>
            </a:r>
          </a:p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75 minutes with extra 1-on-1 support</a:t>
            </a:r>
          </a:p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Decorate with stickers, markers &amp; tape</a:t>
            </a:r>
          </a:p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Launch and watch them FLY!</a:t>
            </a:r>
          </a:p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✓  </a:t>
            </a:r>
            <a:r>
              <a:rPr sz="1000" b="0" i="0">
                <a:solidFill>
                  <a:srgbClr val="2D3142"/>
                </a:solidFill>
                <a:latin typeface="Open Sans"/>
              </a:rPr>
              <a:t>Every child takes their rocket home</a:t>
            </a:r>
          </a:p>
        </p:txBody>
      </p:sp>
      <p:pic>
        <p:nvPicPr>
          <p:cNvPr id="11" name="Picture 10" descr="bg-navy-teal-pric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038344"/>
            <a:ext cx="2606040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111496"/>
            <a:ext cx="2606040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Open Sans"/>
              </a:rPr>
              <a:t>from </a:t>
            </a:r>
            <a:r>
              <a:rPr sz="1800" b="1" i="0">
                <a:solidFill>
                  <a:srgbClr val="FFD23F"/>
                </a:solidFill>
                <a:latin typeface="Open Sans"/>
              </a:rPr>
              <a:t>$400</a:t>
            </a:r>
            <a:r>
              <a:rPr sz="1000" b="0" i="0">
                <a:solidFill>
                  <a:srgbClr val="FFFFFF"/>
                </a:solidFill>
                <a:latin typeface="Open Sans"/>
              </a:rPr>
              <a:t> per session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5650992"/>
            <a:ext cx="2609087" cy="685800"/>
          </a:xfrm>
          <a:prstGeom prst="roundRect">
            <a:avLst>
              <a:gd name="adj" fmla="val 5000"/>
            </a:avLst>
          </a:prstGeom>
          <a:solidFill>
            <a:srgbClr val="E8F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457200" y="5650992"/>
            <a:ext cx="36576" cy="6858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548640" y="5687568"/>
            <a:ext cx="2499359" cy="630936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1" i="0">
                <a:solidFill>
                  <a:srgbClr val="2E7D32"/>
                </a:solidFill>
                <a:latin typeface="Open Sans"/>
              </a:rPr>
              <a:t>Built for the Littles</a:t>
            </a:r>
          </a:p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2E7D32"/>
                </a:solidFill>
                <a:latin typeface="Open Sans"/>
              </a:rPr>
              <a:t>Smaller groups and longer sessions mean more hands-on help for every child. Our instructors are experienced with Pre-K and kindergarten learners.</a:t>
            </a:r>
          </a:p>
        </p:txBody>
      </p:sp>
      <p:pic>
        <p:nvPicPr>
          <p:cNvPr id="16" name="Picture 15" descr="bg-navy-teal-shortba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776" y="365760"/>
            <a:ext cx="2974847" cy="4114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78936" y="420624"/>
            <a:ext cx="2700528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l"/>
            <a:r>
              <a:rPr sz="1400" b="1" i="0">
                <a:solidFill>
                  <a:srgbClr val="FFD23F"/>
                </a:solidFill>
                <a:latin typeface="Open Sans"/>
              </a:rPr>
              <a:t>Why Schools Choose 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24656" y="886968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9" name="Rounded Rectangle 18"/>
          <p:cNvSpPr/>
          <p:nvPr/>
        </p:nvSpPr>
        <p:spPr>
          <a:xfrm>
            <a:off x="3779519" y="1024128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3779519" y="1024128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8432" y="941832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We Come to You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No buses, no permission slips for off-site trips. We set up right in your space.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24656" y="1572768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3" name="Rounded Rectangle 22"/>
          <p:cNvSpPr/>
          <p:nvPr/>
        </p:nvSpPr>
        <p:spPr>
          <a:xfrm>
            <a:off x="3779519" y="1709928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3779519" y="1709928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8432" y="1627632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Everything Included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All equipment, materials, and supplies provided. Zero prep for teachers.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24656" y="2258568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7" name="Rounded Rectangle 26"/>
          <p:cNvSpPr/>
          <p:nvPr/>
        </p:nvSpPr>
        <p:spPr>
          <a:xfrm>
            <a:off x="3779519" y="2395728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3779519" y="2395728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🎯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18432" y="2313432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Every Kid Participates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100% hands-on. No watching from the side - every child builds their own project.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24656" y="2944368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1" name="Rounded Rectangle 30"/>
          <p:cNvSpPr/>
          <p:nvPr/>
        </p:nvSpPr>
        <p:spPr>
          <a:xfrm>
            <a:off x="3779519" y="3081528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3779519" y="3081528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8432" y="2999232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Take It Home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Students keep what they make. A real souvenir from a real experience.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24656" y="3630168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5" name="Rounded Rectangle 34"/>
          <p:cNvSpPr/>
          <p:nvPr/>
        </p:nvSpPr>
        <p:spPr>
          <a:xfrm>
            <a:off x="3779519" y="3767328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3779519" y="3767328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🧐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18432" y="3685032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Age-Appropriate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Programs designed specifically for 4 and 5 year olds with extra support and guidance.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724656" y="4315968"/>
            <a:ext cx="2609087" cy="64008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9" name="Rounded Rectangle 38"/>
          <p:cNvSpPr/>
          <p:nvPr/>
        </p:nvSpPr>
        <p:spPr>
          <a:xfrm>
            <a:off x="3779519" y="4453128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3779519" y="4453128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📚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18432" y="4370831"/>
            <a:ext cx="2042159" cy="5486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Standards Aligned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Supports Georgia Early Learning Standards and NGSS.</a:t>
            </a:r>
          </a:p>
        </p:txBody>
      </p:sp>
      <p:pic>
        <p:nvPicPr>
          <p:cNvPr id="42" name="Picture 41" descr="bg-orange-yellow-ct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656" y="5669279"/>
            <a:ext cx="2609087" cy="164592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724656" y="5779007"/>
            <a:ext cx="2609087" cy="3200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Open Sans"/>
              </a:rPr>
              <a:t>Ready to Explore?</a:t>
            </a:r>
          </a:p>
        </p:txBody>
      </p:sp>
      <p:pic>
        <p:nvPicPr>
          <p:cNvPr id="44" name="Picture 43" descr="qr-code-makerlabkids-styliz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140" y="6080759"/>
            <a:ext cx="960120" cy="96012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724656" y="7022591"/>
            <a:ext cx="2609087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Open Sans"/>
              </a:rPr>
              <a:t>MakerLabKids.com</a:t>
            </a:r>
          </a:p>
        </p:txBody>
      </p:sp>
      <p:pic>
        <p:nvPicPr>
          <p:cNvPr id="46" name="Picture 45" descr="bg-teal-navy-shortba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232" y="365760"/>
            <a:ext cx="2974847" cy="41148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946392" y="420624"/>
            <a:ext cx="2700528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Open Sans"/>
              </a:rPr>
              <a:t>🔬 Science &amp; Discovery</a:t>
            </a:r>
          </a:p>
        </p:txBody>
      </p:sp>
      <p:pic>
        <p:nvPicPr>
          <p:cNvPr id="48" name="Picture 47" descr="oobleck-hand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2112" y="914400"/>
            <a:ext cx="2606040" cy="1371600"/>
          </a:xfrm>
          <a:prstGeom prst="roundRect">
            <a:avLst>
              <a:gd name="adj" fmla="val 4000"/>
            </a:avLst>
          </a:prstGeom>
          <a:ln w="25400">
            <a:solidFill>
              <a:srgbClr val="00A8A8"/>
            </a:solidFill>
          </a:ln>
        </p:spPr>
      </p:pic>
      <p:sp>
        <p:nvSpPr>
          <p:cNvPr id="49" name="Rounded Rectangle 48"/>
          <p:cNvSpPr/>
          <p:nvPr/>
        </p:nvSpPr>
        <p:spPr>
          <a:xfrm>
            <a:off x="6992112" y="2395728"/>
            <a:ext cx="2609087" cy="9601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0" name="Rectangle 49"/>
          <p:cNvSpPr/>
          <p:nvPr/>
        </p:nvSpPr>
        <p:spPr>
          <a:xfrm>
            <a:off x="6992112" y="2395728"/>
            <a:ext cx="36576" cy="960120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1" name="TextBox 50"/>
          <p:cNvSpPr txBox="1"/>
          <p:nvPr/>
        </p:nvSpPr>
        <p:spPr>
          <a:xfrm>
            <a:off x="7083551" y="2441448"/>
            <a:ext cx="2471928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0" i="0">
                <a:solidFill>
                  <a:srgbClr val="2D3142"/>
                </a:solidFill>
                <a:latin typeface="Open Sans"/>
              </a:rPr>
              <a:t>💧 </a:t>
            </a:r>
            <a:r>
              <a:rPr sz="1100" b="1" i="0">
                <a:solidFill>
                  <a:srgbClr val="2D3142"/>
                </a:solidFill>
                <a:latin typeface="Open Sans"/>
              </a:rPr>
              <a:t>Oobleck Adventure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83551" y="2688336"/>
            <a:ext cx="2471928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900" b="0" i="0">
                <a:solidFill>
                  <a:srgbClr val="555555"/>
                </a:solidFill>
                <a:latin typeface="Open Sans"/>
              </a:rPr>
              <a:t>Is it a liquid or a solid? BOTH! Mix oobleck, watch it dance on a speaker, then run across a giant trough of it!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083551" y="3154679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4" name="TextBox 53"/>
          <p:cNvSpPr txBox="1"/>
          <p:nvPr/>
        </p:nvSpPr>
        <p:spPr>
          <a:xfrm>
            <a:off x="7083551" y="3154679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Ages 4-7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86472" y="3154679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6" name="TextBox 55"/>
          <p:cNvSpPr txBox="1"/>
          <p:nvPr/>
        </p:nvSpPr>
        <p:spPr>
          <a:xfrm>
            <a:off x="7586472" y="3154679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60 min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089392" y="3154679"/>
            <a:ext cx="566928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8" name="TextBox 57"/>
          <p:cNvSpPr txBox="1"/>
          <p:nvPr/>
        </p:nvSpPr>
        <p:spPr>
          <a:xfrm>
            <a:off x="8089392" y="3154679"/>
            <a:ext cx="566928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Up to 20 kids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702040" y="3154679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0" name="TextBox 59"/>
          <p:cNvSpPr txBox="1"/>
          <p:nvPr/>
        </p:nvSpPr>
        <p:spPr>
          <a:xfrm>
            <a:off x="8702040" y="3154679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$500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992112" y="3429000"/>
            <a:ext cx="2609087" cy="9601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2" name="Rectangle 61"/>
          <p:cNvSpPr/>
          <p:nvPr/>
        </p:nvSpPr>
        <p:spPr>
          <a:xfrm>
            <a:off x="6992112" y="3429000"/>
            <a:ext cx="36576" cy="960120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3" name="TextBox 62"/>
          <p:cNvSpPr txBox="1"/>
          <p:nvPr/>
        </p:nvSpPr>
        <p:spPr>
          <a:xfrm>
            <a:off x="7083551" y="3474720"/>
            <a:ext cx="2471928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0" i="0">
                <a:solidFill>
                  <a:srgbClr val="2D3142"/>
                </a:solidFill>
                <a:latin typeface="Open Sans"/>
              </a:rPr>
              <a:t>🧲 </a:t>
            </a:r>
            <a:r>
              <a:rPr sz="1100" b="1" i="0">
                <a:solidFill>
                  <a:srgbClr val="2D3142"/>
                </a:solidFill>
                <a:latin typeface="Open Sans"/>
              </a:rPr>
              <a:t>Magnet Explorers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83551" y="3721608"/>
            <a:ext cx="2471928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900" b="0" i="0">
                <a:solidFill>
                  <a:srgbClr val="555555"/>
                </a:solidFill>
                <a:latin typeface="Open Sans"/>
              </a:rPr>
              <a:t>Discover the invisible force! Build an electromagnet, play with floating magnets, and explore ferrofluid.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083551" y="4187952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6" name="TextBox 65"/>
          <p:cNvSpPr txBox="1"/>
          <p:nvPr/>
        </p:nvSpPr>
        <p:spPr>
          <a:xfrm>
            <a:off x="7083551" y="4187952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Ages 4-7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86472" y="4187952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8" name="TextBox 67"/>
          <p:cNvSpPr txBox="1"/>
          <p:nvPr/>
        </p:nvSpPr>
        <p:spPr>
          <a:xfrm>
            <a:off x="7586472" y="4187952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60 min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089392" y="4187952"/>
            <a:ext cx="566928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70" name="TextBox 69"/>
          <p:cNvSpPr txBox="1"/>
          <p:nvPr/>
        </p:nvSpPr>
        <p:spPr>
          <a:xfrm>
            <a:off x="8089392" y="4187952"/>
            <a:ext cx="566928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Up to 20 kids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702040" y="4187952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72" name="TextBox 71"/>
          <p:cNvSpPr txBox="1"/>
          <p:nvPr/>
        </p:nvSpPr>
        <p:spPr>
          <a:xfrm>
            <a:off x="8702040" y="4187952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$500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992112" y="4462272"/>
            <a:ext cx="2609087" cy="9601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74" name="Rectangle 73"/>
          <p:cNvSpPr/>
          <p:nvPr/>
        </p:nvSpPr>
        <p:spPr>
          <a:xfrm>
            <a:off x="6992112" y="4462272"/>
            <a:ext cx="36576" cy="960120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75" name="TextBox 74"/>
          <p:cNvSpPr txBox="1"/>
          <p:nvPr/>
        </p:nvSpPr>
        <p:spPr>
          <a:xfrm>
            <a:off x="7083551" y="4507992"/>
            <a:ext cx="2471928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0" i="0">
                <a:solidFill>
                  <a:srgbClr val="2D3142"/>
                </a:solidFill>
                <a:latin typeface="Open Sans"/>
              </a:rPr>
              <a:t>🩹 </a:t>
            </a:r>
            <a:r>
              <a:rPr sz="1100" b="1" i="0">
                <a:solidFill>
                  <a:srgbClr val="2D3142"/>
                </a:solidFill>
                <a:latin typeface="Open Sans"/>
              </a:rPr>
              <a:t>Sound Detectives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083551" y="4754880"/>
            <a:ext cx="2471928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900" b="0" i="0">
                <a:solidFill>
                  <a:srgbClr val="555555"/>
                </a:solidFill>
                <a:latin typeface="Open Sans"/>
              </a:rPr>
              <a:t>Build a real stethoscope from recycled materials and 3D printed parts, then solve sound mysteries!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083551" y="5221224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78" name="TextBox 77"/>
          <p:cNvSpPr txBox="1"/>
          <p:nvPr/>
        </p:nvSpPr>
        <p:spPr>
          <a:xfrm>
            <a:off x="7083551" y="5221224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Ages 4-5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586472" y="5221224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80" name="TextBox 79"/>
          <p:cNvSpPr txBox="1"/>
          <p:nvPr/>
        </p:nvSpPr>
        <p:spPr>
          <a:xfrm>
            <a:off x="7586472" y="5221224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60 min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089392" y="5221224"/>
            <a:ext cx="566928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82" name="TextBox 81"/>
          <p:cNvSpPr txBox="1"/>
          <p:nvPr/>
        </p:nvSpPr>
        <p:spPr>
          <a:xfrm>
            <a:off x="8089392" y="5221224"/>
            <a:ext cx="566928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Up to 20 kids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702040" y="5221224"/>
            <a:ext cx="457200" cy="16459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84" name="TextBox 83"/>
          <p:cNvSpPr txBox="1"/>
          <p:nvPr/>
        </p:nvSpPr>
        <p:spPr>
          <a:xfrm>
            <a:off x="8702040" y="5221224"/>
            <a:ext cx="457200" cy="164592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750" b="0" i="0">
                <a:solidFill>
                  <a:srgbClr val="666666"/>
                </a:solidFill>
                <a:latin typeface="Open Sans"/>
              </a:rPr>
              <a:t>$500</a:t>
            </a:r>
          </a:p>
        </p:txBody>
      </p:sp>
      <p:pic>
        <p:nvPicPr>
          <p:cNvPr id="85" name="Picture 84" descr="bg-yellow-orange-bund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2112" y="6720839"/>
            <a:ext cx="2606040" cy="59436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065264" y="6775703"/>
            <a:ext cx="2468880" cy="5029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900" b="1" i="0">
                <a:solidFill>
                  <a:srgbClr val="2D3142"/>
                </a:solidFill>
                <a:latin typeface="Open Sans"/>
              </a:rPr>
              <a:t>⭐ Book Multiple Programs &amp; Save!</a:t>
            </a:r>
          </a:p>
          <a:p>
            <a:pPr algn="l">
              <a:lnSpc>
                <a:spcPct val="130000"/>
              </a:lnSpc>
            </a:pPr>
            <a:r>
              <a:rPr sz="800" b="0" i="0">
                <a:solidFill>
                  <a:srgbClr val="2D3142"/>
                </a:solidFill>
                <a:latin typeface="Open Sans"/>
              </a:rPr>
              <a:t>Same-day multi-session discounts available. Mix and match rockets with any science program for a full day of discovery!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