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10058400" cy="7772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7.jpg"/><Relationship Id="rId9" Type="http://schemas.openxmlformats.org/officeDocument/2006/relationships/image" Target="../media/image17.png"/><Relationship Id="rId10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hackerspace-w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2606040" cy="1828800"/>
          </a:xfrm>
          <a:prstGeom prst="roundRect">
            <a:avLst>
              <a:gd name="adj" fmla="val 4000"/>
            </a:avLst>
          </a:prstGeom>
          <a:ln w="25400">
            <a:solidFill>
              <a:srgbClr val="E9ECEF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57200" y="2423160"/>
            <a:ext cx="2606040" cy="128016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4" name="Rectangle 3"/>
          <p:cNvSpPr/>
          <p:nvPr/>
        </p:nvSpPr>
        <p:spPr>
          <a:xfrm>
            <a:off x="457200" y="2423160"/>
            <a:ext cx="45720" cy="1280160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566928" y="2496312"/>
            <a:ext cx="2468880" cy="1170431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00" b="1" i="0">
                <a:solidFill>
                  <a:srgbClr val="2D3142"/>
                </a:solidFill>
                <a:latin typeface="Open Sans"/>
              </a:rPr>
              <a:t>Competition-Proven Coaching</a:t>
            </a:r>
          </a:p>
          <a:p>
            <a:pPr algn="l">
              <a:lnSpc>
                <a:spcPct val="140000"/>
              </a:lnSpc>
            </a:pPr>
            <a:r>
              <a:rPr sz="900" b="0" i="0">
                <a:solidFill>
                  <a:srgbClr val="2D3142"/>
                </a:solidFill>
                <a:latin typeface="Open Sans"/>
              </a:rPr>
              <a:t>Our instructors have coached robotics, drone, and cyber teams to national and world championships - and bring that same rigor to every workshop.</a:t>
            </a:r>
          </a:p>
        </p:txBody>
      </p:sp>
      <p:pic>
        <p:nvPicPr>
          <p:cNvPr id="6" name="Picture 5" descr="aerial-dr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94959"/>
            <a:ext cx="2606040" cy="1920240"/>
          </a:xfrm>
          <a:prstGeom prst="roundRect">
            <a:avLst>
              <a:gd name="adj" fmla="val 4000"/>
            </a:avLst>
          </a:prstGeom>
          <a:ln w="25400">
            <a:solidFill>
              <a:srgbClr val="E9ECEF"/>
            </a:solidFill>
          </a:ln>
        </p:spPr>
      </p:pic>
      <p:pic>
        <p:nvPicPr>
          <p:cNvPr id="7" name="Picture 6" descr="bg-navy-teal-tallb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776" y="365760"/>
            <a:ext cx="2974847" cy="1280160"/>
          </a:xfrm>
          <a:prstGeom prst="rect">
            <a:avLst/>
          </a:prstGeom>
        </p:spPr>
      </p:pic>
      <p:pic>
        <p:nvPicPr>
          <p:cNvPr id="8" name="Picture 7" descr="makerlabkid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368" y="530352"/>
            <a:ext cx="914400" cy="914400"/>
          </a:xfrm>
          <a:prstGeom prst="rect">
            <a:avLst/>
          </a:prstGeom>
        </p:spPr>
      </p:pic>
      <p:pic>
        <p:nvPicPr>
          <p:cNvPr id="9" name="Picture 8" descr="maker-lab-tex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496" y="640080"/>
            <a:ext cx="1554480" cy="68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4656" y="187451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Book a Session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4656" y="2194560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MakerLabKids.com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4656" y="246887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info@MakerLabKids.com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4656" y="283463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Service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4656" y="315467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Metro Atlanta &amp; surrounding areas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4656" y="342899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Free travel within 30 miles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4656" y="3794759"/>
            <a:ext cx="2609087" cy="32004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63D00"/>
                </a:solidFill>
                <a:latin typeface="Open Sans"/>
              </a:rPr>
              <a:t>Built For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4656" y="411479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High School STEM classes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4656" y="438911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AP &amp; CTE pathways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4656" y="4663439"/>
            <a:ext cx="2609087" cy="27432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2D3142"/>
                </a:solidFill>
                <a:latin typeface="Open Sans"/>
              </a:rPr>
              <a:t>Competition teams &amp; clubs</a:t>
            </a:r>
          </a:p>
        </p:txBody>
      </p:sp>
      <p:pic>
        <p:nvPicPr>
          <p:cNvPr id="20" name="Picture 19" descr="bg-navy-teal-orange-q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656" y="5669279"/>
            <a:ext cx="2609087" cy="1645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24656" y="5788151"/>
            <a:ext cx="2609087" cy="22860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0" i="0">
                <a:solidFill>
                  <a:srgbClr val="FFFFFF"/>
                </a:solidFill>
                <a:latin typeface="Open Sans"/>
              </a:rPr>
              <a:t>Scan to learn more</a:t>
            </a:r>
          </a:p>
        </p:txBody>
      </p:sp>
      <p:pic>
        <p:nvPicPr>
          <p:cNvPr id="22" name="Picture 21" descr="qr-code-makerlabkids-styliz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140" y="6035040"/>
            <a:ext cx="960120" cy="9601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24656" y="6995159"/>
            <a:ext cx="2609087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Open Sans"/>
              </a:rPr>
              <a:t>MakerLabKids.com</a:t>
            </a:r>
          </a:p>
        </p:txBody>
      </p:sp>
      <p:pic>
        <p:nvPicPr>
          <p:cNvPr id="24" name="Picture 23" descr="bg-navy-teal-frontcov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232" y="365760"/>
            <a:ext cx="2974847" cy="1508760"/>
          </a:xfrm>
          <a:prstGeom prst="rect">
            <a:avLst/>
          </a:prstGeom>
        </p:spPr>
      </p:pic>
      <p:pic>
        <p:nvPicPr>
          <p:cNvPr id="25" name="Picture 24" descr="makerlabkid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136" y="411480"/>
            <a:ext cx="1463040" cy="1417320"/>
          </a:xfrm>
          <a:prstGeom prst="rect">
            <a:avLst/>
          </a:prstGeom>
        </p:spPr>
      </p:pic>
      <p:pic>
        <p:nvPicPr>
          <p:cNvPr id="26" name="Picture 25" descr="maker-lab-tex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376" y="2011679"/>
            <a:ext cx="2194560" cy="9601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92112" y="3063240"/>
            <a:ext cx="2609087" cy="41148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900" b="0" i="1">
                <a:solidFill>
                  <a:srgbClr val="555555"/>
                </a:solidFill>
                <a:latin typeface="Open Sans"/>
              </a:rPr>
              <a:t>Real engineering. Real skills. College and career ready.</a:t>
            </a:r>
          </a:p>
        </p:txBody>
      </p:sp>
      <p:pic>
        <p:nvPicPr>
          <p:cNvPr id="28" name="Picture 27" descr="bg-orange-pil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5096" y="3520440"/>
            <a:ext cx="2103120" cy="2926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45096" y="3557016"/>
            <a:ext cx="2103120" cy="256032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Open Sans"/>
              </a:rPr>
              <a:t>Advanced STEM for High Schools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992112" y="3922776"/>
            <a:ext cx="2609087" cy="960120"/>
          </a:xfrm>
          <a:prstGeom prst="roundRect">
            <a:avLst>
              <a:gd name="adj" fmla="val 8000"/>
            </a:avLst>
          </a:prstGeom>
          <a:solidFill>
            <a:srgbClr val="EFF7FA"/>
          </a:solidFill>
          <a:ln w="19050">
            <a:solidFill>
              <a:srgbClr val="00A8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037832" y="3968496"/>
            <a:ext cx="2517647" cy="868680"/>
          </a:xfrm>
          <a:prstGeom prst="rect">
            <a:avLst/>
          </a:prstGeom>
          <a:noFill/>
        </p:spPr>
        <p:txBody>
          <a:bodyPr wrap="square" lIns="36576" rIns="36576" tIns="18288" bIns="18288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sz="1000" b="1" i="0">
                <a:solidFill>
                  <a:srgbClr val="007878"/>
                </a:solidFill>
                <a:latin typeface="Open Sans"/>
              </a:rPr>
              <a:t>Beyond the textbook.</a:t>
            </a:r>
          </a:p>
          <a:p>
            <a:pPr algn="ctr">
              <a:lnSpc>
                <a:spcPct val="140000"/>
              </a:lnSpc>
            </a:pPr>
            <a:r>
              <a:rPr sz="900" b="0" i="0">
                <a:solidFill>
                  <a:srgbClr val="2D3142"/>
                </a:solidFill>
                <a:latin typeface="Open Sans"/>
              </a:rPr>
              <a:t>Soldering irons, drones, oscilloscopes, ethical hacking, CNC, metal casting - the hands-on engineering that makes STEM stick.</a:t>
            </a:r>
          </a:p>
        </p:txBody>
      </p:sp>
      <p:pic>
        <p:nvPicPr>
          <p:cNvPr id="32" name="Picture 31" descr="mini-tesla-coi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2112" y="5577840"/>
            <a:ext cx="2606040" cy="1737360"/>
          </a:xfrm>
          <a:prstGeom prst="roundRect">
            <a:avLst>
              <a:gd name="adj" fmla="val 5000"/>
            </a:avLst>
          </a:prstGeom>
          <a:ln w="25400">
            <a:solidFill>
              <a:srgbClr val="00A8A8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navy-teal-rockets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65760"/>
            <a:ext cx="2974847" cy="713232"/>
          </a:xfrm>
          <a:prstGeom prst="rect">
            <a:avLst/>
          </a:prstGeom>
        </p:spPr>
      </p:pic>
      <p:pic>
        <p:nvPicPr>
          <p:cNvPr id="3" name="Picture 2" descr="bg-yellow-orange-ba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457200"/>
            <a:ext cx="1280160" cy="20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466344"/>
            <a:ext cx="1280160" cy="1828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700" b="1" i="0">
                <a:solidFill>
                  <a:srgbClr val="2D3142"/>
                </a:solidFill>
                <a:latin typeface="Open Sans"/>
              </a:rPr>
              <a:t>🎖 FLAGSHIP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" y="694944"/>
            <a:ext cx="2700528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Open Sans"/>
              </a:rPr>
              <a:t>🔒  Cybersecurity &amp; AP Prep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70432"/>
            <a:ext cx="2609087" cy="640080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050" b="0" i="0">
                <a:solidFill>
                  <a:srgbClr val="2D3142"/>
                </a:solidFill>
                <a:latin typeface="Open Sans"/>
              </a:rPr>
              <a:t>Hands-on workshops mapped to the new </a:t>
            </a:r>
            <a:r>
              <a:rPr sz="1050" b="1" i="0">
                <a:solidFill>
                  <a:srgbClr val="2D3142"/>
                </a:solidFill>
                <a:latin typeface="Open Sans"/>
              </a:rPr>
              <a:t>AP Cybersecurity</a:t>
            </a:r>
            <a:r>
              <a:rPr sz="1050" b="0" i="0">
                <a:solidFill>
                  <a:srgbClr val="2D3142"/>
                </a:solidFill>
                <a:latin typeface="Open Sans"/>
              </a:rPr>
              <a:t> framework - five units, three spiraled skills: </a:t>
            </a:r>
            <a:r>
              <a:rPr sz="1050" b="1" i="0">
                <a:solidFill>
                  <a:srgbClr val="2D3142"/>
                </a:solidFill>
                <a:latin typeface="Open Sans"/>
              </a:rPr>
              <a:t>Analyze, Mitigate, Detect.</a:t>
            </a:r>
          </a:p>
        </p:txBody>
      </p:sp>
      <p:pic>
        <p:nvPicPr>
          <p:cNvPr id="7" name="Picture 6" descr="cybersecurity-te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47672"/>
            <a:ext cx="2606040" cy="1371600"/>
          </a:xfrm>
          <a:prstGeom prst="roundRect">
            <a:avLst>
              <a:gd name="adj" fmla="val 4000"/>
            </a:avLst>
          </a:prstGeom>
          <a:ln w="25400">
            <a:solidFill>
              <a:srgbClr val="00A8A8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57200" y="3483864"/>
            <a:ext cx="2609087" cy="1325880"/>
          </a:xfrm>
          <a:prstGeom prst="roundRect">
            <a:avLst>
              <a:gd name="adj" fmla="val 5000"/>
            </a:avLst>
          </a:prstGeom>
          <a:solidFill>
            <a:srgbClr val="EFF7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9" name="Rectangle 8"/>
          <p:cNvSpPr/>
          <p:nvPr/>
        </p:nvSpPr>
        <p:spPr>
          <a:xfrm>
            <a:off x="457200" y="3483864"/>
            <a:ext cx="36576" cy="1325880"/>
          </a:xfrm>
          <a:prstGeom prst="rect">
            <a:avLst/>
          </a:prstGeom>
          <a:solidFill>
            <a:srgbClr val="00A8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566928" y="3557016"/>
            <a:ext cx="2471928" cy="1216152"/>
          </a:xfrm>
          <a:prstGeom prst="rect">
            <a:avLst/>
          </a:prstGeom>
          <a:noFill/>
        </p:spPr>
        <p:txBody>
          <a:bodyPr wrap="square" lIns="36576" rIns="36576" tIns="18288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50" b="1" i="0">
                <a:solidFill>
                  <a:srgbClr val="007878"/>
                </a:solidFill>
                <a:latin typeface="Open Sans"/>
              </a:rPr>
              <a:t>✓  </a:t>
            </a:r>
            <a:r>
              <a:rPr sz="950" b="0" i="0">
                <a:solidFill>
                  <a:srgbClr val="2D3142"/>
                </a:solidFill>
                <a:latin typeface="Open Sans"/>
              </a:rPr>
              <a:t>Maps to all 5 AP units: Intro, Spaces, Networks, Devices, Apps &amp; Data</a:t>
            </a:r>
          </a:p>
          <a:p>
            <a:pPr algn="l">
              <a:lnSpc>
                <a:spcPct val="130000"/>
              </a:lnSpc>
            </a:pPr>
            <a:r>
              <a:rPr sz="950" b="1" i="0">
                <a:solidFill>
                  <a:srgbClr val="007878"/>
                </a:solidFill>
                <a:latin typeface="Open Sans"/>
              </a:rPr>
              <a:t>✓  </a:t>
            </a:r>
            <a:r>
              <a:rPr sz="950" b="0" i="0">
                <a:solidFill>
                  <a:srgbClr val="2D3142"/>
                </a:solidFill>
                <a:latin typeface="Open Sans"/>
              </a:rPr>
              <a:t>Hands-on: packet capture, password cracking, lockpicking, social engineering</a:t>
            </a:r>
          </a:p>
          <a:p>
            <a:pPr algn="l">
              <a:lnSpc>
                <a:spcPct val="130000"/>
              </a:lnSpc>
            </a:pPr>
            <a:r>
              <a:rPr sz="950" b="1" i="0">
                <a:solidFill>
                  <a:srgbClr val="007878"/>
                </a:solidFill>
                <a:latin typeface="Open Sans"/>
              </a:rPr>
              <a:t>✓  </a:t>
            </a:r>
            <a:r>
              <a:rPr sz="950" b="0" i="0">
                <a:solidFill>
                  <a:srgbClr val="2D3142"/>
                </a:solidFill>
                <a:latin typeface="Open Sans"/>
              </a:rPr>
              <a:t>CyberPatriot competition prep available</a:t>
            </a:r>
          </a:p>
          <a:p>
            <a:pPr algn="l">
              <a:lnSpc>
                <a:spcPct val="130000"/>
              </a:lnSpc>
            </a:pPr>
            <a:r>
              <a:rPr sz="950" b="1" i="0">
                <a:solidFill>
                  <a:srgbClr val="007878"/>
                </a:solidFill>
                <a:latin typeface="Open Sans"/>
              </a:rPr>
              <a:t>✓  </a:t>
            </a:r>
            <a:r>
              <a:rPr sz="950" b="0" i="0">
                <a:solidFill>
                  <a:srgbClr val="2D3142"/>
                </a:solidFill>
                <a:latin typeface="Open Sans"/>
              </a:rPr>
              <a:t>90-minute single visit or multi-week series</a:t>
            </a:r>
          </a:p>
        </p:txBody>
      </p:sp>
      <p:pic>
        <p:nvPicPr>
          <p:cNvPr id="11" name="Picture 10" descr="bg-navy-teal-pric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919472"/>
            <a:ext cx="2606040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010912"/>
            <a:ext cx="2606040" cy="36576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950" b="0" i="0">
                <a:solidFill>
                  <a:srgbClr val="FFFFFF"/>
                </a:solidFill>
                <a:latin typeface="Open Sans"/>
              </a:rPr>
              <a:t>from </a:t>
            </a:r>
            <a:r>
              <a:rPr sz="1600" b="1" i="0">
                <a:solidFill>
                  <a:srgbClr val="FFD23F"/>
                </a:solidFill>
                <a:latin typeface="Open Sans"/>
              </a:rPr>
              <a:t>$400</a:t>
            </a:r>
            <a:r>
              <a:rPr sz="950" b="0" i="0">
                <a:solidFill>
                  <a:srgbClr val="FFFFFF"/>
                </a:solidFill>
                <a:latin typeface="Open Sans"/>
              </a:rPr>
              <a:t> per session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5513832"/>
            <a:ext cx="2609087" cy="685800"/>
          </a:xfrm>
          <a:prstGeom prst="roundRect">
            <a:avLst>
              <a:gd name="adj" fmla="val 5000"/>
            </a:avLst>
          </a:prstGeom>
          <a:solidFill>
            <a:srgbClr val="FFF3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457200" y="5513832"/>
            <a:ext cx="36576" cy="685800"/>
          </a:xfrm>
          <a:prstGeom prst="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548640" y="5550408"/>
            <a:ext cx="2499359" cy="630936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900" b="1" i="0">
                <a:solidFill>
                  <a:srgbClr val="856404"/>
                </a:solidFill>
                <a:latin typeface="Open Sans"/>
              </a:rPr>
              <a:t>Competition-Proven</a:t>
            </a:r>
          </a:p>
          <a:p>
            <a:pPr algn="l">
              <a:lnSpc>
                <a:spcPct val="130000"/>
              </a:lnSpc>
            </a:pPr>
            <a:r>
              <a:rPr sz="850" b="0" i="0">
                <a:solidFill>
                  <a:srgbClr val="856404"/>
                </a:solidFill>
                <a:latin typeface="Open Sans"/>
              </a:rPr>
              <a:t>Led by a coach who has taken CyberPatriot, robotics, and drone teams to national and world championships.</a:t>
            </a:r>
          </a:p>
        </p:txBody>
      </p:sp>
      <p:pic>
        <p:nvPicPr>
          <p:cNvPr id="16" name="Picture 15" descr="bg-navy-teal-shortba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776" y="365760"/>
            <a:ext cx="2974847" cy="4114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78936" y="420624"/>
            <a:ext cx="2700528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l"/>
            <a:r>
              <a:rPr sz="1400" b="1" i="0">
                <a:solidFill>
                  <a:srgbClr val="FFD23F"/>
                </a:solidFill>
                <a:latin typeface="Open Sans"/>
              </a:rPr>
              <a:t>Why High Schools Choose 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24656" y="886968"/>
            <a:ext cx="2609087" cy="749808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19" name="Rounded Rectangle 18"/>
          <p:cNvSpPr/>
          <p:nvPr/>
        </p:nvSpPr>
        <p:spPr>
          <a:xfrm>
            <a:off x="3779519" y="1078992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779519" y="1078992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8432" y="941832"/>
            <a:ext cx="2042159" cy="658368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Championship Coaching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Makers who've coached robotics, drone, and cyber teams to national and world titles.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4656" y="1709928"/>
            <a:ext cx="2609087" cy="749808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3" name="Rounded Rectangle 22"/>
          <p:cNvSpPr/>
          <p:nvPr/>
        </p:nvSpPr>
        <p:spPr>
          <a:xfrm>
            <a:off x="3779519" y="1901952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3779519" y="1901952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8432" y="1764792"/>
            <a:ext cx="2042159" cy="658368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Real Maker Gear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Soldering irons, oscilloscopes, CAD, drones, 3D printers, forges. Real tools, not classroom toys.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24656" y="2532888"/>
            <a:ext cx="2609087" cy="749808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7" name="Rounded Rectangle 26"/>
          <p:cNvSpPr/>
          <p:nvPr/>
        </p:nvSpPr>
        <p:spPr>
          <a:xfrm>
            <a:off x="3779519" y="2724912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3779519" y="2724912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18432" y="2587752"/>
            <a:ext cx="2042159" cy="658368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College &amp; Career Ready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Builds portfolio-worthy projects that strengthen college apps and CTE certifications.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24656" y="3355848"/>
            <a:ext cx="2609087" cy="749808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1" name="Rounded Rectangle 30"/>
          <p:cNvSpPr/>
          <p:nvPr/>
        </p:nvSpPr>
        <p:spPr>
          <a:xfrm>
            <a:off x="3779519" y="3547872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3779519" y="3547872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📚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8432" y="3410712"/>
            <a:ext cx="2042159" cy="658368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Standards Aligned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AP Cybersecurity units, CSTA, NGSS HS, and Georgia CTE engineering &amp; cybersecurity pathways.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24656" y="4178807"/>
            <a:ext cx="2609087" cy="749808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5" name="Rounded Rectangle 34"/>
          <p:cNvSpPr/>
          <p:nvPr/>
        </p:nvSpPr>
        <p:spPr>
          <a:xfrm>
            <a:off x="3779519" y="4370831"/>
            <a:ext cx="365760" cy="3657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3779519" y="4370831"/>
            <a:ext cx="365760" cy="36576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600" b="0" i="0">
                <a:solidFill>
                  <a:srgbClr val="2D3142"/>
                </a:solidFill>
                <a:latin typeface="Open Sans"/>
              </a:rPr>
              <a:t>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18432" y="4233671"/>
            <a:ext cx="2042159" cy="658368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50" b="1" i="0">
                <a:solidFill>
                  <a:srgbClr val="2D3142"/>
                </a:solidFill>
                <a:latin typeface="Open Sans"/>
              </a:rPr>
              <a:t>We Come to You</a:t>
            </a:r>
          </a:p>
          <a:p>
            <a:pPr algn="l">
              <a:lnSpc>
                <a:spcPct val="125000"/>
              </a:lnSpc>
            </a:pPr>
            <a:r>
              <a:rPr sz="850" b="0" i="0">
                <a:solidFill>
                  <a:srgbClr val="666666"/>
                </a:solidFill>
                <a:latin typeface="Open Sans"/>
              </a:rPr>
              <a:t>No field-trip logistics. All equipment, materials, and setup included.</a:t>
            </a:r>
          </a:p>
        </p:txBody>
      </p:sp>
      <p:pic>
        <p:nvPicPr>
          <p:cNvPr id="38" name="Picture 37" descr="bg-navy-teal-ct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656" y="5669279"/>
            <a:ext cx="2609087" cy="16459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24656" y="5779007"/>
            <a:ext cx="2609087" cy="32004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200" b="1" i="0">
                <a:solidFill>
                  <a:srgbClr val="FFD23F"/>
                </a:solidFill>
                <a:latin typeface="Open Sans"/>
              </a:rPr>
              <a:t>Ready to Build?</a:t>
            </a:r>
          </a:p>
        </p:txBody>
      </p:sp>
      <p:pic>
        <p:nvPicPr>
          <p:cNvPr id="40" name="Picture 39" descr="qr-code-makerlabkids-styliz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140" y="6080759"/>
            <a:ext cx="960120" cy="96012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724656" y="7022591"/>
            <a:ext cx="2609087" cy="27432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Open Sans"/>
              </a:rPr>
              <a:t>MakerLabKids.com</a:t>
            </a:r>
          </a:p>
        </p:txBody>
      </p:sp>
      <p:pic>
        <p:nvPicPr>
          <p:cNvPr id="42" name="Picture 41" descr="bg-teal-navy-shortba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232" y="365760"/>
            <a:ext cx="2974847" cy="41148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946392" y="420624"/>
            <a:ext cx="2700528" cy="32004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l"/>
            <a:r>
              <a:rPr sz="1400" b="1" i="0">
                <a:solidFill>
                  <a:srgbClr val="FFFFFF"/>
                </a:solidFill>
                <a:latin typeface="Open Sans"/>
              </a:rPr>
              <a:t>Advanced Workshops</a:t>
            </a:r>
          </a:p>
        </p:txBody>
      </p:sp>
      <p:pic>
        <p:nvPicPr>
          <p:cNvPr id="44" name="Picture 43" descr="tesla-coil-bi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2112" y="914400"/>
            <a:ext cx="2606040" cy="1280160"/>
          </a:xfrm>
          <a:prstGeom prst="roundRect">
            <a:avLst>
              <a:gd name="adj" fmla="val 6000"/>
            </a:avLst>
          </a:prstGeom>
          <a:ln w="19050">
            <a:solidFill>
              <a:srgbClr val="E9ECEF"/>
            </a:solidFill>
          </a:ln>
        </p:spPr>
      </p:pic>
      <p:sp>
        <p:nvSpPr>
          <p:cNvPr id="45" name="Rounded Rectangle 44"/>
          <p:cNvSpPr/>
          <p:nvPr/>
        </p:nvSpPr>
        <p:spPr>
          <a:xfrm>
            <a:off x="6992112" y="2304288"/>
            <a:ext cx="2609087" cy="5029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46" name="Rounded Rectangle 45"/>
          <p:cNvSpPr/>
          <p:nvPr/>
        </p:nvSpPr>
        <p:spPr>
          <a:xfrm>
            <a:off x="7046975" y="2418588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47" name="TextBox 46"/>
          <p:cNvSpPr txBox="1"/>
          <p:nvPr/>
        </p:nvSpPr>
        <p:spPr>
          <a:xfrm>
            <a:off x="7046975" y="2418588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⚡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94447" y="2359152"/>
            <a:ext cx="2133599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Tesla Coil &amp; SMT Soldering</a:t>
            </a:r>
          </a:p>
          <a:p>
            <a:pPr algn="l">
              <a:lnSpc>
                <a:spcPct val="125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High-voltage physics plus surface-mount soldering skills.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992112" y="2862072"/>
            <a:ext cx="2609087" cy="5029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0" name="Rounded Rectangle 49"/>
          <p:cNvSpPr/>
          <p:nvPr/>
        </p:nvSpPr>
        <p:spPr>
          <a:xfrm>
            <a:off x="7046975" y="2976372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1" name="TextBox 50"/>
          <p:cNvSpPr txBox="1"/>
          <p:nvPr/>
        </p:nvSpPr>
        <p:spPr>
          <a:xfrm>
            <a:off x="7046975" y="2976372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94447" y="2916936"/>
            <a:ext cx="2133599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Drone Pilot Training</a:t>
            </a:r>
          </a:p>
          <a:p>
            <a:pPr algn="l">
              <a:lnSpc>
                <a:spcPct val="125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Flight skills, airspace rules, and FAA Part 107 fundamentals.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92112" y="3419856"/>
            <a:ext cx="2609087" cy="5029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4" name="Rounded Rectangle 53"/>
          <p:cNvSpPr/>
          <p:nvPr/>
        </p:nvSpPr>
        <p:spPr>
          <a:xfrm>
            <a:off x="7046975" y="3534156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5" name="TextBox 54"/>
          <p:cNvSpPr txBox="1"/>
          <p:nvPr/>
        </p:nvSpPr>
        <p:spPr>
          <a:xfrm>
            <a:off x="7046975" y="3534156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94447" y="3474720"/>
            <a:ext cx="2133599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Arduino &amp; IoT</a:t>
            </a:r>
          </a:p>
          <a:p>
            <a:pPr algn="l">
              <a:lnSpc>
                <a:spcPct val="125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C/C++ on real microcontrollers. Sensors, actuators, data.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992112" y="3977640"/>
            <a:ext cx="2609087" cy="5029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8" name="Rounded Rectangle 57"/>
          <p:cNvSpPr/>
          <p:nvPr/>
        </p:nvSpPr>
        <p:spPr>
          <a:xfrm>
            <a:off x="7046975" y="4091940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59" name="TextBox 58"/>
          <p:cNvSpPr txBox="1"/>
          <p:nvPr/>
        </p:nvSpPr>
        <p:spPr>
          <a:xfrm>
            <a:off x="7046975" y="4091940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🛠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94447" y="4032504"/>
            <a:ext cx="2133599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Digital Fabrication</a:t>
            </a:r>
          </a:p>
          <a:p>
            <a:pPr algn="l">
              <a:lnSpc>
                <a:spcPct val="125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3D printing, CAD, CNC routing. Design to finished part.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992112" y="4535424"/>
            <a:ext cx="2609087" cy="5029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2" name="Rounded Rectangle 61"/>
          <p:cNvSpPr/>
          <p:nvPr/>
        </p:nvSpPr>
        <p:spPr>
          <a:xfrm>
            <a:off x="7046975" y="4649724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3" name="TextBox 62"/>
          <p:cNvSpPr txBox="1"/>
          <p:nvPr/>
        </p:nvSpPr>
        <p:spPr>
          <a:xfrm>
            <a:off x="7046975" y="4649724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🔥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94447" y="4590288"/>
            <a:ext cx="2133599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Metal Casting &amp; Forge</a:t>
            </a:r>
          </a:p>
          <a:p>
            <a:pPr algn="l">
              <a:lnSpc>
                <a:spcPct val="125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Aluminum casting and blacksmithing. Real metalwork.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992112" y="5093208"/>
            <a:ext cx="2609087" cy="502920"/>
          </a:xfrm>
          <a:prstGeom prst="roundRect">
            <a:avLst>
              <a:gd name="adj" fmla="val 8000"/>
            </a:avLst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6" name="Rounded Rectangle 65"/>
          <p:cNvSpPr/>
          <p:nvPr/>
        </p:nvSpPr>
        <p:spPr>
          <a:xfrm>
            <a:off x="7046975" y="5207508"/>
            <a:ext cx="274320" cy="2743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27432" bIns="27432"/>
          <a:lstStyle/>
          <a:p/>
        </p:txBody>
      </p:sp>
      <p:sp>
        <p:nvSpPr>
          <p:cNvPr id="67" name="TextBox 66"/>
          <p:cNvSpPr txBox="1"/>
          <p:nvPr/>
        </p:nvSpPr>
        <p:spPr>
          <a:xfrm>
            <a:off x="7046975" y="5207508"/>
            <a:ext cx="274320" cy="274320"/>
          </a:xfrm>
          <a:prstGeom prst="rect">
            <a:avLst/>
          </a:prstGeom>
          <a:noFill/>
        </p:spPr>
        <p:txBody>
          <a:bodyPr wrap="square" lIns="18288" rIns="18288" tIns="9144" bIns="9144" anchor="ctr">
            <a:spAutoFit/>
          </a:bodyPr>
          <a:lstStyle/>
          <a:p>
            <a:pPr algn="ctr"/>
            <a:r>
              <a:rPr sz="1300" b="0" i="0">
                <a:solidFill>
                  <a:srgbClr val="2D3142"/>
                </a:solidFill>
                <a:latin typeface="Open Sans"/>
              </a:rPr>
              <a:t>🤖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94447" y="5148072"/>
            <a:ext cx="2133599" cy="411480"/>
          </a:xfrm>
          <a:prstGeom prst="rect">
            <a:avLst/>
          </a:prstGeom>
          <a:noFill/>
        </p:spPr>
        <p:txBody>
          <a:bodyPr wrap="square" lIns="18288" rIns="18288" tIns="9144" bIns="9144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D3142"/>
                </a:solidFill>
                <a:latin typeface="Open Sans"/>
              </a:rPr>
              <a:t>VEX Robotics Coaching</a:t>
            </a:r>
          </a:p>
          <a:p>
            <a:pPr algn="l">
              <a:lnSpc>
                <a:spcPct val="125000"/>
              </a:lnSpc>
            </a:pPr>
            <a:r>
              <a:rPr sz="750" b="0" i="0">
                <a:solidFill>
                  <a:srgbClr val="666666"/>
                </a:solidFill>
                <a:latin typeface="Open Sans"/>
              </a:rPr>
              <a:t>Team strategy, build, and program coaching for competition.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