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jp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Lst>
  <p:sldSz cx="7772400" cy="100584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g"/><Relationship Id="rId3"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g"/><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g"/><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g"/><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g"/><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g"/><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g"/><Relationship Id="rId3"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g"/><Relationship Id="rId3"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g"/><Relationship Id="rId3"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jpg"/><Relationship Id="rId3" Type="http://schemas.openxmlformats.org/officeDocument/2006/relationships/image" Target="../media/image3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jpg"/><Relationship Id="rId3"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jpg"/><Relationship Id="rId3" Type="http://schemas.openxmlformats.org/officeDocument/2006/relationships/image" Target="../media/image4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jpg"/><Relationship Id="rId3" Type="http://schemas.openxmlformats.org/officeDocument/2006/relationships/image" Target="../media/image4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jpg"/><Relationship Id="rId3" Type="http://schemas.openxmlformats.org/officeDocument/2006/relationships/image" Target="../media/image4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jpg"/><Relationship Id="rId3" Type="http://schemas.openxmlformats.org/officeDocument/2006/relationships/image" Target="../media/image4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8.jpg"/><Relationship Id="rId3" Type="http://schemas.openxmlformats.org/officeDocument/2006/relationships/image" Target="../media/image4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5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 Id="rId3" Type="http://schemas.openxmlformats.org/officeDocument/2006/relationships/image" Target="../media/image9.png"/></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7772400" cy="201168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pic>
        <p:nvPicPr>
          <p:cNvPr id="3" name="Picture 2" descr="makerlabkids-logo-combined.png"/>
          <p:cNvPicPr>
            <a:picLocks noChangeAspect="1"/>
          </p:cNvPicPr>
          <p:nvPr/>
        </p:nvPicPr>
        <p:blipFill>
          <a:blip r:embed="rId2"/>
          <a:stretch>
            <a:fillRect/>
          </a:stretch>
        </p:blipFill>
        <p:spPr>
          <a:xfrm>
            <a:off x="1828800" y="228600"/>
            <a:ext cx="4114800" cy="1280160"/>
          </a:xfrm>
          <a:prstGeom prst="rect">
            <a:avLst/>
          </a:prstGeom>
        </p:spPr>
      </p:pic>
      <p:sp>
        <p:nvSpPr>
          <p:cNvPr id="4" name="TextBox 3"/>
          <p:cNvSpPr txBox="1"/>
          <p:nvPr/>
        </p:nvSpPr>
        <p:spPr>
          <a:xfrm>
            <a:off x="548640" y="1554480"/>
            <a:ext cx="6675120" cy="411480"/>
          </a:xfrm>
          <a:prstGeom prst="rect">
            <a:avLst/>
          </a:prstGeom>
          <a:noFill/>
        </p:spPr>
        <p:txBody>
          <a:bodyPr wrap="square" lIns="36576" rIns="36576" tIns="18288" bIns="18288" anchor="t">
            <a:spAutoFit/>
          </a:bodyPr>
          <a:lstStyle/>
          <a:p>
            <a:pPr algn="ctr">
              <a:lnSpc>
                <a:spcPct val="130000"/>
              </a:lnSpc>
            </a:pPr>
            <a:r>
              <a:rPr sz="1200" b="1" i="0">
                <a:solidFill>
                  <a:srgbClr val="E65100"/>
                </a:solidFill>
                <a:latin typeface="Open Sans"/>
              </a:rPr>
              <a:t>CULTIVATING CURIOSITY, CRITICAL THINKING, AND CREATIVE CONFIDENCE</a:t>
            </a:r>
          </a:p>
        </p:txBody>
      </p:sp>
      <p:sp>
        <p:nvSpPr>
          <p:cNvPr id="5" name="Rectangle 4"/>
          <p:cNvSpPr/>
          <p:nvPr/>
        </p:nvSpPr>
        <p:spPr>
          <a:xfrm>
            <a:off x="0" y="2011680"/>
            <a:ext cx="7772400" cy="54864"/>
          </a:xfrm>
          <a:prstGeom prst="rect">
            <a:avLst/>
          </a:prstGeom>
          <a:solidFill>
            <a:srgbClr val="FFD23F"/>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6" name="Rectangle 5"/>
          <p:cNvSpPr/>
          <p:nvPr/>
        </p:nvSpPr>
        <p:spPr>
          <a:xfrm>
            <a:off x="0" y="2066544"/>
            <a:ext cx="7772400" cy="13716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7" name="TextBox 6"/>
          <p:cNvSpPr txBox="1"/>
          <p:nvPr/>
        </p:nvSpPr>
        <p:spPr>
          <a:xfrm>
            <a:off x="548640" y="2066544"/>
            <a:ext cx="6675120" cy="1371600"/>
          </a:xfrm>
          <a:prstGeom prst="rect">
            <a:avLst/>
          </a:prstGeom>
          <a:noFill/>
        </p:spPr>
        <p:txBody>
          <a:bodyPr wrap="square" lIns="36576" rIns="36576" tIns="18288" bIns="18288" anchor="ctr">
            <a:spAutoFit/>
          </a:bodyPr>
          <a:lstStyle/>
          <a:p>
            <a:pPr algn="ctr"/>
            <a:r>
              <a:rPr sz="5200" b="1" i="0">
                <a:solidFill>
                  <a:srgbClr val="2D3142"/>
                </a:solidFill>
                <a:latin typeface="Open Sans"/>
              </a:rPr>
              <a:t>Program Catalog</a:t>
            </a:r>
          </a:p>
        </p:txBody>
      </p:sp>
      <p:sp>
        <p:nvSpPr>
          <p:cNvPr id="8" name="Rectangle 7"/>
          <p:cNvSpPr/>
          <p:nvPr/>
        </p:nvSpPr>
        <p:spPr>
          <a:xfrm>
            <a:off x="0" y="3438144"/>
            <a:ext cx="7772400" cy="54864"/>
          </a:xfrm>
          <a:prstGeom prst="rect">
            <a:avLst/>
          </a:prstGeom>
          <a:solidFill>
            <a:srgbClr val="FFD23F"/>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pic>
        <p:nvPicPr>
          <p:cNvPr id="9" name="Picture 8" descr="cover-hero.jpg"/>
          <p:cNvPicPr>
            <a:picLocks noChangeAspect="1"/>
          </p:cNvPicPr>
          <p:nvPr/>
        </p:nvPicPr>
        <p:blipFill>
          <a:blip r:embed="rId3"/>
          <a:stretch>
            <a:fillRect/>
          </a:stretch>
        </p:blipFill>
        <p:spPr>
          <a:xfrm>
            <a:off x="0" y="3493008"/>
            <a:ext cx="7772400" cy="5029200"/>
          </a:xfrm>
          <a:prstGeom prst="rect">
            <a:avLst/>
          </a:prstGeom>
        </p:spPr>
      </p:pic>
      <p:sp>
        <p:nvSpPr>
          <p:cNvPr id="10" name="Rectangle 9"/>
          <p:cNvSpPr/>
          <p:nvPr/>
        </p:nvSpPr>
        <p:spPr>
          <a:xfrm>
            <a:off x="0" y="8522208"/>
            <a:ext cx="7772400" cy="54864"/>
          </a:xfrm>
          <a:prstGeom prst="rect">
            <a:avLst/>
          </a:prstGeom>
          <a:solidFill>
            <a:srgbClr val="FFD23F"/>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1" name="Rectangle 10"/>
          <p:cNvSpPr/>
          <p:nvPr/>
        </p:nvSpPr>
        <p:spPr>
          <a:xfrm>
            <a:off x="0" y="8577072"/>
            <a:ext cx="7772400" cy="1481328"/>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2" name="TextBox 11"/>
          <p:cNvSpPr txBox="1"/>
          <p:nvPr/>
        </p:nvSpPr>
        <p:spPr>
          <a:xfrm>
            <a:off x="640080" y="8714232"/>
            <a:ext cx="6492240" cy="548640"/>
          </a:xfrm>
          <a:prstGeom prst="rect">
            <a:avLst/>
          </a:prstGeom>
          <a:noFill/>
        </p:spPr>
        <p:txBody>
          <a:bodyPr wrap="square" lIns="36576" rIns="36576" tIns="18288" bIns="18288" anchor="t">
            <a:spAutoFit/>
          </a:bodyPr>
          <a:lstStyle/>
          <a:p>
            <a:pPr algn="ctr">
              <a:lnSpc>
                <a:spcPct val="135000"/>
              </a:lnSpc>
            </a:pPr>
            <a:r>
              <a:rPr sz="1600" b="0" i="0">
                <a:solidFill>
                  <a:srgbClr val="2D3142"/>
                </a:solidFill>
                <a:latin typeface="Open Sans"/>
              </a:rPr>
              <a:t>Hands-on STEM workshops, ready to drop into your curriculum at any grade.</a:t>
            </a:r>
          </a:p>
        </p:txBody>
      </p:sp>
      <p:sp>
        <p:nvSpPr>
          <p:cNvPr id="13" name="TextBox 12"/>
          <p:cNvSpPr txBox="1"/>
          <p:nvPr/>
        </p:nvSpPr>
        <p:spPr>
          <a:xfrm>
            <a:off x="548640" y="9555480"/>
            <a:ext cx="3337560" cy="365760"/>
          </a:xfrm>
          <a:prstGeom prst="rect">
            <a:avLst/>
          </a:prstGeom>
          <a:noFill/>
        </p:spPr>
        <p:txBody>
          <a:bodyPr wrap="square" lIns="36576" rIns="36576" tIns="18288" bIns="18288" anchor="ctr">
            <a:spAutoFit/>
          </a:bodyPr>
          <a:lstStyle/>
          <a:p>
            <a:pPr algn="l"/>
            <a:r>
              <a:rPr sz="1300" b="1" i="0">
                <a:solidFill>
                  <a:srgbClr val="E65100"/>
                </a:solidFill>
                <a:latin typeface="Courier New"/>
              </a:rPr>
              <a:t>makerlabkids.com</a:t>
            </a:r>
          </a:p>
        </p:txBody>
      </p:sp>
      <p:sp>
        <p:nvSpPr>
          <p:cNvPr id="14" name="TextBox 13"/>
          <p:cNvSpPr txBox="1"/>
          <p:nvPr/>
        </p:nvSpPr>
        <p:spPr>
          <a:xfrm>
            <a:off x="3886200" y="9555480"/>
            <a:ext cx="3337560" cy="365760"/>
          </a:xfrm>
          <a:prstGeom prst="rect">
            <a:avLst/>
          </a:prstGeom>
          <a:noFill/>
        </p:spPr>
        <p:txBody>
          <a:bodyPr wrap="square" lIns="36576" rIns="36576" tIns="18288" bIns="18288" anchor="ctr">
            <a:spAutoFit/>
          </a:bodyPr>
          <a:lstStyle/>
          <a:p>
            <a:pPr algn="r"/>
            <a:r>
              <a:rPr sz="1300" b="0" i="0">
                <a:solidFill>
                  <a:srgbClr val="2D3142"/>
                </a:solidFill>
                <a:latin typeface="Open Sans"/>
              </a:rPr>
              <a:t>Serving Metro Atlanta</a:t>
            </a:r>
          </a:p>
        </p:txBody>
      </p:sp>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457200"/>
            <a:ext cx="6858000" cy="457200"/>
          </a:xfrm>
          <a:prstGeom prst="rect">
            <a:avLst/>
          </a:prstGeom>
          <a:noFill/>
        </p:spPr>
        <p:txBody>
          <a:bodyPr wrap="square" lIns="18288" rIns="18288" tIns="9144" bIns="9144" anchor="t">
            <a:spAutoFit/>
          </a:bodyPr>
          <a:lstStyle/>
          <a:p>
            <a:pPr algn="l"/>
            <a:r>
              <a:rPr sz="2000" b="1" i="0">
                <a:solidFill>
                  <a:srgbClr val="E65100"/>
                </a:solidFill>
                <a:latin typeface="Open Sans"/>
              </a:rPr>
              <a:t>Drone Pilot Training</a:t>
            </a:r>
          </a:p>
        </p:txBody>
      </p:sp>
      <p:sp>
        <p:nvSpPr>
          <p:cNvPr id="3" name="TextBox 2"/>
          <p:cNvSpPr txBox="1"/>
          <p:nvPr/>
        </p:nvSpPr>
        <p:spPr>
          <a:xfrm>
            <a:off x="457200" y="822960"/>
            <a:ext cx="6858000" cy="274320"/>
          </a:xfrm>
          <a:prstGeom prst="rect">
            <a:avLst/>
          </a:prstGeom>
          <a:noFill/>
        </p:spPr>
        <p:txBody>
          <a:bodyPr wrap="square" lIns="18288" rIns="18288" tIns="9144" bIns="9144" anchor="t">
            <a:spAutoFit/>
          </a:bodyPr>
          <a:lstStyle/>
          <a:p>
            <a:pPr algn="l"/>
            <a:r>
              <a:rPr sz="1000" b="0" i="1">
                <a:solidFill>
                  <a:srgbClr val="666666"/>
                </a:solidFill>
                <a:latin typeface="Open Sans"/>
              </a:rPr>
              <a:t>Grade-level lessons (continued)</a:t>
            </a:r>
          </a:p>
        </p:txBody>
      </p:sp>
      <p:sp>
        <p:nvSpPr>
          <p:cNvPr id="4" name="Rounded Rectangle 3"/>
          <p:cNvSpPr/>
          <p:nvPr/>
        </p:nvSpPr>
        <p:spPr>
          <a:xfrm>
            <a:off x="457200" y="1234440"/>
            <a:ext cx="6858000" cy="292608"/>
          </a:xfrm>
          <a:prstGeom prst="roundRect">
            <a:avLst>
              <a:gd name="adj" fmla="val 0"/>
            </a:avLst>
          </a:prstGeom>
          <a:solidFill>
            <a:srgbClr val="E65100"/>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5" name="TextBox 4"/>
          <p:cNvSpPr txBox="1"/>
          <p:nvPr/>
        </p:nvSpPr>
        <p:spPr>
          <a:xfrm>
            <a:off x="512064" y="1280160"/>
            <a:ext cx="82296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LEVEL</a:t>
            </a:r>
          </a:p>
        </p:txBody>
      </p:sp>
      <p:sp>
        <p:nvSpPr>
          <p:cNvPr id="6" name="TextBox 5"/>
          <p:cNvSpPr txBox="1"/>
          <p:nvPr/>
        </p:nvSpPr>
        <p:spPr>
          <a:xfrm>
            <a:off x="1426464" y="1280160"/>
            <a:ext cx="1554480" cy="237744"/>
          </a:xfrm>
          <a:prstGeom prst="rect">
            <a:avLst/>
          </a:prstGeom>
          <a:noFill/>
        </p:spPr>
        <p:txBody>
          <a:bodyPr wrap="square" lIns="18288" rIns="18288" tIns="9144" bIns="9144" anchor="ctr">
            <a:spAutoFit/>
          </a:bodyPr>
          <a:lstStyle/>
          <a:p>
            <a:pPr algn="l"/>
            <a:r>
              <a:rPr sz="900" b="1" i="0">
                <a:solidFill>
                  <a:srgbClr val="FFFFFF"/>
                </a:solidFill>
                <a:latin typeface="Open Sans"/>
              </a:rPr>
              <a:t>TOPIC</a:t>
            </a:r>
          </a:p>
        </p:txBody>
      </p:sp>
      <p:sp>
        <p:nvSpPr>
          <p:cNvPr id="7" name="TextBox 6"/>
          <p:cNvSpPr txBox="1"/>
          <p:nvPr/>
        </p:nvSpPr>
        <p:spPr>
          <a:xfrm>
            <a:off x="3072384" y="1280160"/>
            <a:ext cx="420624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LESSON</a:t>
            </a:r>
          </a:p>
        </p:txBody>
      </p:sp>
      <p:sp>
        <p:nvSpPr>
          <p:cNvPr id="8" name="Rectangle 7"/>
          <p:cNvSpPr/>
          <p:nvPr/>
        </p:nvSpPr>
        <p:spPr>
          <a:xfrm>
            <a:off x="457200" y="1527048"/>
            <a:ext cx="6858000" cy="74066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9" name="TextBox 8"/>
          <p:cNvSpPr txBox="1"/>
          <p:nvPr/>
        </p:nvSpPr>
        <p:spPr>
          <a:xfrm>
            <a:off x="512064" y="1572768"/>
            <a:ext cx="822960" cy="667512"/>
          </a:xfrm>
          <a:prstGeom prst="rect">
            <a:avLst/>
          </a:prstGeom>
          <a:noFill/>
        </p:spPr>
        <p:txBody>
          <a:bodyPr wrap="square" lIns="18288" rIns="18288" tIns="9144" bIns="9144" anchor="t">
            <a:spAutoFit/>
          </a:bodyPr>
          <a:lstStyle/>
          <a:p>
            <a:pPr algn="l"/>
            <a:r>
              <a:rPr sz="900" b="0" i="0">
                <a:solidFill>
                  <a:srgbClr val="2D3142"/>
                </a:solidFill>
                <a:latin typeface="Open Sans"/>
              </a:rPr>
              <a:t>Pre-Calculus</a:t>
            </a:r>
          </a:p>
        </p:txBody>
      </p:sp>
      <p:sp>
        <p:nvSpPr>
          <p:cNvPr id="10" name="TextBox 9"/>
          <p:cNvSpPr txBox="1"/>
          <p:nvPr/>
        </p:nvSpPr>
        <p:spPr>
          <a:xfrm>
            <a:off x="1426464" y="1572768"/>
            <a:ext cx="1554480" cy="66751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Trigonometry, polar coordinates, vectors, and parametric equations</a:t>
            </a:r>
          </a:p>
        </p:txBody>
      </p:sp>
      <p:sp>
        <p:nvSpPr>
          <p:cNvPr id="11" name="TextBox 10"/>
          <p:cNvSpPr txBox="1"/>
          <p:nvPr/>
        </p:nvSpPr>
        <p:spPr>
          <a:xfrm>
            <a:off x="3072384" y="1563624"/>
            <a:ext cx="4206240" cy="68580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Vector Navigation</a:t>
            </a:r>
            <a:r>
              <a:rPr sz="700" b="1" i="0">
                <a:solidFill>
                  <a:srgbClr val="E65100"/>
                </a:solidFill>
                <a:latin typeface="Open Sans"/>
              </a:rPr>
              <a:t>  [Pre-Calc]</a:t>
            </a:r>
          </a:p>
          <a:p>
            <a:pPr algn="l">
              <a:lnSpc>
                <a:spcPct val="130000"/>
              </a:lnSpc>
            </a:pPr>
            <a:r>
              <a:rPr sz="800" b="0" i="0">
                <a:solidFill>
                  <a:srgbClr val="555555"/>
                </a:solidFill>
                <a:latin typeface="Open Sans"/>
              </a:rPr>
              <a:t>Plan a flight path using vectors. Account for wind as a vector addition problem. Navigate from waypoint to waypoint with heading and magnitude.</a:t>
            </a:r>
          </a:p>
        </p:txBody>
      </p:sp>
      <p:sp>
        <p:nvSpPr>
          <p:cNvPr id="12" name="TextBox 11"/>
          <p:cNvSpPr txBox="1"/>
          <p:nvPr/>
        </p:nvSpPr>
        <p:spPr>
          <a:xfrm>
            <a:off x="512064" y="2313432"/>
            <a:ext cx="822960" cy="518922"/>
          </a:xfrm>
          <a:prstGeom prst="rect">
            <a:avLst/>
          </a:prstGeom>
          <a:noFill/>
        </p:spPr>
        <p:txBody>
          <a:bodyPr wrap="square" lIns="18288" rIns="18288" tIns="9144" bIns="9144" anchor="t">
            <a:spAutoFit/>
          </a:bodyPr>
          <a:lstStyle/>
          <a:p>
            <a:pPr algn="l"/>
            <a:r>
              <a:rPr sz="900" b="0" i="0">
                <a:solidFill>
                  <a:srgbClr val="2D3142"/>
                </a:solidFill>
                <a:latin typeface="Open Sans"/>
              </a:rPr>
              <a:t>Physics</a:t>
            </a:r>
          </a:p>
        </p:txBody>
      </p:sp>
      <p:sp>
        <p:nvSpPr>
          <p:cNvPr id="13" name="TextBox 12"/>
          <p:cNvSpPr txBox="1"/>
          <p:nvPr/>
        </p:nvSpPr>
        <p:spPr>
          <a:xfrm>
            <a:off x="1426464" y="2313432"/>
            <a:ext cx="1554480" cy="51892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Kinematics (motion), Newton's Laws, gravity, and energy</a:t>
            </a:r>
          </a:p>
        </p:txBody>
      </p:sp>
      <p:sp>
        <p:nvSpPr>
          <p:cNvPr id="14" name="TextBox 13"/>
          <p:cNvSpPr txBox="1"/>
          <p:nvPr/>
        </p:nvSpPr>
        <p:spPr>
          <a:xfrm>
            <a:off x="3072384" y="2304288"/>
            <a:ext cx="4206240" cy="53721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Free Body Diagrams</a:t>
            </a:r>
            <a:r>
              <a:rPr sz="700" b="1" i="0">
                <a:solidFill>
                  <a:srgbClr val="E65100"/>
                </a:solidFill>
                <a:latin typeface="Open Sans"/>
              </a:rPr>
              <a:t>  [SP2]</a:t>
            </a:r>
          </a:p>
          <a:p>
            <a:pPr algn="l">
              <a:lnSpc>
                <a:spcPct val="130000"/>
              </a:lnSpc>
            </a:pPr>
            <a:r>
              <a:rPr sz="800" b="0" i="0">
                <a:solidFill>
                  <a:srgbClr val="555555"/>
                </a:solidFill>
                <a:latin typeface="Open Sans"/>
              </a:rPr>
              <a:t>Draw free body diagrams for hover, climb, and forward flight. Resolve forces into components. Why must the drone tilt to move forward?</a:t>
            </a:r>
          </a:p>
        </p:txBody>
      </p:sp>
      <p:sp>
        <p:nvSpPr>
          <p:cNvPr id="15" name="Rectangle 14"/>
          <p:cNvSpPr/>
          <p:nvPr/>
        </p:nvSpPr>
        <p:spPr>
          <a:xfrm>
            <a:off x="457200" y="2859786"/>
            <a:ext cx="6858000" cy="59207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6" name="TextBox 15"/>
          <p:cNvSpPr txBox="1"/>
          <p:nvPr/>
        </p:nvSpPr>
        <p:spPr>
          <a:xfrm>
            <a:off x="512064" y="2905506"/>
            <a:ext cx="822960" cy="518922"/>
          </a:xfrm>
          <a:prstGeom prst="rect">
            <a:avLst/>
          </a:prstGeom>
          <a:noFill/>
        </p:spPr>
        <p:txBody>
          <a:bodyPr wrap="square" lIns="18288" rIns="18288" tIns="9144" bIns="9144" anchor="t">
            <a:spAutoFit/>
          </a:bodyPr>
          <a:lstStyle/>
          <a:p>
            <a:pPr algn="l"/>
            <a:r>
              <a:rPr sz="900" b="0" i="0">
                <a:solidFill>
                  <a:srgbClr val="2D3142"/>
                </a:solidFill>
                <a:latin typeface="Open Sans"/>
              </a:rPr>
              <a:t>AP Physics 1</a:t>
            </a:r>
          </a:p>
        </p:txBody>
      </p:sp>
      <p:sp>
        <p:nvSpPr>
          <p:cNvPr id="17" name="TextBox 16"/>
          <p:cNvSpPr txBox="1"/>
          <p:nvPr/>
        </p:nvSpPr>
        <p:spPr>
          <a:xfrm>
            <a:off x="1426464" y="2905506"/>
            <a:ext cx="1554480" cy="51892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Energy, Momentum, Torque, and Rotational motion</a:t>
            </a:r>
          </a:p>
        </p:txBody>
      </p:sp>
      <p:sp>
        <p:nvSpPr>
          <p:cNvPr id="18" name="TextBox 17"/>
          <p:cNvSpPr txBox="1"/>
          <p:nvPr/>
        </p:nvSpPr>
        <p:spPr>
          <a:xfrm>
            <a:off x="3072384" y="2896362"/>
            <a:ext cx="4206240" cy="53721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Rotational Dynamics</a:t>
            </a:r>
            <a:r>
              <a:rPr sz="700" b="1" i="0">
                <a:solidFill>
                  <a:srgbClr val="E65100"/>
                </a:solidFill>
                <a:latin typeface="Open Sans"/>
              </a:rPr>
              <a:t>  [AP 1 Unit 7]</a:t>
            </a:r>
          </a:p>
          <a:p>
            <a:pPr algn="l">
              <a:lnSpc>
                <a:spcPct val="130000"/>
              </a:lnSpc>
            </a:pPr>
            <a:r>
              <a:rPr sz="800" b="0" i="0">
                <a:solidFill>
                  <a:srgbClr val="555555"/>
                </a:solidFill>
                <a:latin typeface="Open Sans"/>
              </a:rPr>
              <a:t>How does the drone spin in place? Analyze propeller rotation, angular velocity, and moment of inertia to figure it out.</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457200"/>
            <a:ext cx="4754880" cy="502920"/>
          </a:xfrm>
          <a:prstGeom prst="rect">
            <a:avLst/>
          </a:prstGeom>
          <a:noFill/>
        </p:spPr>
        <p:txBody>
          <a:bodyPr wrap="square" lIns="18288" rIns="18288" tIns="9144" bIns="9144" anchor="t">
            <a:spAutoFit/>
          </a:bodyPr>
          <a:lstStyle/>
          <a:p>
            <a:pPr algn="l"/>
            <a:r>
              <a:rPr sz="2400" b="1" i="0">
                <a:solidFill>
                  <a:srgbClr val="E65100"/>
                </a:solidFill>
                <a:latin typeface="Open Sans"/>
              </a:rPr>
              <a:t>Parachute Engineering</a:t>
            </a:r>
          </a:p>
        </p:txBody>
      </p:sp>
      <p:sp>
        <p:nvSpPr>
          <p:cNvPr id="3" name="Rounded Rectangle 2"/>
          <p:cNvSpPr/>
          <p:nvPr/>
        </p:nvSpPr>
        <p:spPr>
          <a:xfrm>
            <a:off x="5303520" y="502920"/>
            <a:ext cx="2011680" cy="292608"/>
          </a:xfrm>
          <a:prstGeom prst="roundRect">
            <a:avLst>
              <a:gd name="adj" fmla="val 40000"/>
            </a:avLst>
          </a:prstGeom>
          <a:solidFill>
            <a:srgbClr val="E65100"/>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4" name="TextBox 3"/>
          <p:cNvSpPr txBox="1"/>
          <p:nvPr/>
        </p:nvSpPr>
        <p:spPr>
          <a:xfrm>
            <a:off x="5303520" y="530352"/>
            <a:ext cx="2011680" cy="237744"/>
          </a:xfrm>
          <a:prstGeom prst="rect">
            <a:avLst/>
          </a:prstGeom>
          <a:noFill/>
        </p:spPr>
        <p:txBody>
          <a:bodyPr wrap="square" lIns="18288" rIns="18288" tIns="9144" bIns="9144" anchor="ctr">
            <a:spAutoFit/>
          </a:bodyPr>
          <a:lstStyle/>
          <a:p>
            <a:pPr algn="ctr"/>
            <a:r>
              <a:rPr sz="800" b="1" i="0">
                <a:solidFill>
                  <a:srgbClr val="FFFFFF"/>
                </a:solidFill>
                <a:latin typeface="Open Sans"/>
              </a:rPr>
              <a:t>Rockets &amp; Flight</a:t>
            </a:r>
          </a:p>
        </p:txBody>
      </p:sp>
      <p:pic>
        <p:nvPicPr>
          <p:cNvPr id="5" name="Picture 4" descr="parachute-engineering.jpg"/>
          <p:cNvPicPr>
            <a:picLocks noChangeAspect="1"/>
          </p:cNvPicPr>
          <p:nvPr/>
        </p:nvPicPr>
        <p:blipFill>
          <a:blip r:embed="rId2"/>
          <a:stretch>
            <a:fillRect/>
          </a:stretch>
        </p:blipFill>
        <p:spPr>
          <a:xfrm>
            <a:off x="457200" y="1005840"/>
            <a:ext cx="6858000" cy="2286000"/>
          </a:xfrm>
          <a:prstGeom prst="roundRect">
            <a:avLst>
              <a:gd name="adj" fmla="val 4000"/>
            </a:avLst>
          </a:prstGeom>
        </p:spPr>
      </p:pic>
      <p:sp>
        <p:nvSpPr>
          <p:cNvPr id="6" name="TextBox 5"/>
          <p:cNvSpPr txBox="1"/>
          <p:nvPr/>
        </p:nvSpPr>
        <p:spPr>
          <a:xfrm>
            <a:off x="457200" y="3383280"/>
            <a:ext cx="6858000" cy="640080"/>
          </a:xfrm>
          <a:prstGeom prst="rect">
            <a:avLst/>
          </a:prstGeom>
          <a:noFill/>
        </p:spPr>
        <p:txBody>
          <a:bodyPr wrap="square" lIns="36576" rIns="36576" tIns="18288" bIns="18288" anchor="t">
            <a:spAutoFit/>
          </a:bodyPr>
          <a:lstStyle/>
          <a:p>
            <a:pPr algn="l">
              <a:lnSpc>
                <a:spcPct val="140000"/>
              </a:lnSpc>
            </a:pPr>
            <a:r>
              <a:rPr sz="1300" b="0" i="1">
                <a:solidFill>
                  <a:srgbClr val="2D3142"/>
                </a:solidFill>
                <a:latin typeface="Open Sans"/>
              </a:rPr>
              <a:t>Design, build, and test parachutes with real engineering methods! Drone deployment for rapid iteration.</a:t>
            </a:r>
          </a:p>
        </p:txBody>
      </p:sp>
      <p:sp>
        <p:nvSpPr>
          <p:cNvPr id="7" name="Rounded Rectangle 6"/>
          <p:cNvSpPr/>
          <p:nvPr/>
        </p:nvSpPr>
        <p:spPr>
          <a:xfrm>
            <a:off x="457200" y="4160520"/>
            <a:ext cx="5760720" cy="1056640"/>
          </a:xfrm>
          <a:prstGeom prst="roundRect">
            <a:avLst>
              <a:gd name="adj" fmla="val 5000"/>
            </a:avLst>
          </a:prstGeom>
          <a:solidFill>
            <a:srgbClr val="F8F9FA"/>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8" name="Rectangle 7"/>
          <p:cNvSpPr/>
          <p:nvPr/>
        </p:nvSpPr>
        <p:spPr>
          <a:xfrm>
            <a:off x="457200" y="4160520"/>
            <a:ext cx="36576" cy="1056640"/>
          </a:xfrm>
          <a:prstGeom prst="rect">
            <a:avLst/>
          </a:prstGeom>
          <a:solidFill>
            <a:srgbClr val="E65100"/>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9" name="TextBox 8"/>
          <p:cNvSpPr txBox="1"/>
          <p:nvPr/>
        </p:nvSpPr>
        <p:spPr>
          <a:xfrm>
            <a:off x="566928" y="4233672"/>
            <a:ext cx="5596128" cy="965199"/>
          </a:xfrm>
          <a:prstGeom prst="rect">
            <a:avLst/>
          </a:prstGeom>
          <a:noFill/>
        </p:spPr>
        <p:txBody>
          <a:bodyPr wrap="square" lIns="36576" rIns="36576" tIns="18288" bIns="18288" anchor="t">
            <a:spAutoFit/>
          </a:bodyPr>
          <a:lstStyle/>
          <a:p>
            <a:pPr algn="l">
              <a:lnSpc>
                <a:spcPct val="130000"/>
              </a:lnSpc>
            </a:pPr>
            <a:r>
              <a:rPr sz="1100" b="1" i="0">
                <a:solidFill>
                  <a:srgbClr val="E65100"/>
                </a:solidFill>
                <a:latin typeface="Open Sans"/>
              </a:rPr>
              <a:t>Take-home: </a:t>
            </a:r>
            <a:r>
              <a:rPr sz="1100" b="0" i="0">
                <a:solidFill>
                  <a:srgbClr val="2D3142"/>
                </a:solidFill>
                <a:latin typeface="Open Sans"/>
              </a:rPr>
              <a:t>Multiple parachute designs + payload container</a:t>
            </a:r>
          </a:p>
          <a:p>
            <a:pPr algn="l">
              <a:lnSpc>
                <a:spcPct val="130000"/>
              </a:lnSpc>
            </a:pPr>
            <a:r>
              <a:rPr sz="1100" b="1" i="0">
                <a:solidFill>
                  <a:srgbClr val="E65100"/>
                </a:solidFill>
                <a:latin typeface="Open Sans"/>
              </a:rPr>
              <a:t>Space needed: </a:t>
            </a:r>
            <a:r>
              <a:rPr sz="1100" b="0" i="0">
                <a:solidFill>
                  <a:srgbClr val="2D3142"/>
                </a:solidFill>
                <a:latin typeface="Open Sans"/>
              </a:rPr>
              <a:t>High ceiling gym or outdoor field (outdoor preferred)</a:t>
            </a:r>
          </a:p>
          <a:p>
            <a:pPr algn="l">
              <a:lnSpc>
                <a:spcPct val="130000"/>
              </a:lnSpc>
            </a:pPr>
            <a:r>
              <a:rPr sz="1100" b="1" i="0">
                <a:solidFill>
                  <a:srgbClr val="E65100"/>
                </a:solidFill>
                <a:latin typeface="Open Sans"/>
              </a:rPr>
              <a:t>Online: </a:t>
            </a:r>
            <a:r>
              <a:rPr sz="1000" b="0" i="0">
                <a:solidFill>
                  <a:srgbClr val="E65100"/>
                </a:solidFill>
                <a:latin typeface="Courier New"/>
              </a:rPr>
              <a:t>/programs/parachute-engineering/</a:t>
            </a:r>
          </a:p>
        </p:txBody>
      </p:sp>
      <p:pic>
        <p:nvPicPr>
          <p:cNvPr id="10" name="Picture 9" descr="parachute-engineering.png"/>
          <p:cNvPicPr>
            <a:picLocks noChangeAspect="1"/>
          </p:cNvPicPr>
          <p:nvPr/>
        </p:nvPicPr>
        <p:blipFill>
          <a:blip r:embed="rId3"/>
          <a:stretch>
            <a:fillRect/>
          </a:stretch>
        </p:blipFill>
        <p:spPr>
          <a:xfrm>
            <a:off x="6400800" y="4160520"/>
            <a:ext cx="914400" cy="914400"/>
          </a:xfrm>
          <a:prstGeom prst="rect">
            <a:avLst/>
          </a:prstGeom>
        </p:spPr>
      </p:pic>
      <p:sp>
        <p:nvSpPr>
          <p:cNvPr id="11" name="TextBox 10"/>
          <p:cNvSpPr txBox="1"/>
          <p:nvPr/>
        </p:nvSpPr>
        <p:spPr>
          <a:xfrm>
            <a:off x="6400800" y="5093207"/>
            <a:ext cx="914400" cy="228600"/>
          </a:xfrm>
          <a:prstGeom prst="rect">
            <a:avLst/>
          </a:prstGeom>
          <a:noFill/>
        </p:spPr>
        <p:txBody>
          <a:bodyPr wrap="square" lIns="18288" rIns="18288" tIns="9144" bIns="9144" anchor="t">
            <a:spAutoFit/>
          </a:bodyPr>
          <a:lstStyle/>
          <a:p>
            <a:pPr algn="ctr"/>
            <a:r>
              <a:rPr sz="700" b="0" i="0">
                <a:solidFill>
                  <a:srgbClr val="666666"/>
                </a:solidFill>
                <a:latin typeface="Courier New"/>
              </a:rPr>
              <a:t>parachute-engi</a:t>
            </a:r>
          </a:p>
        </p:txBody>
      </p:sp>
      <p:sp>
        <p:nvSpPr>
          <p:cNvPr id="12" name="Rounded Rectangle 11"/>
          <p:cNvSpPr/>
          <p:nvPr/>
        </p:nvSpPr>
        <p:spPr>
          <a:xfrm>
            <a:off x="457200" y="5400039"/>
            <a:ext cx="6858000" cy="292608"/>
          </a:xfrm>
          <a:prstGeom prst="roundRect">
            <a:avLst>
              <a:gd name="adj" fmla="val 0"/>
            </a:avLst>
          </a:prstGeom>
          <a:solidFill>
            <a:srgbClr val="E65100"/>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3" name="TextBox 12"/>
          <p:cNvSpPr txBox="1"/>
          <p:nvPr/>
        </p:nvSpPr>
        <p:spPr>
          <a:xfrm>
            <a:off x="512064" y="5445759"/>
            <a:ext cx="82296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LEVEL</a:t>
            </a:r>
          </a:p>
        </p:txBody>
      </p:sp>
      <p:sp>
        <p:nvSpPr>
          <p:cNvPr id="14" name="TextBox 13"/>
          <p:cNvSpPr txBox="1"/>
          <p:nvPr/>
        </p:nvSpPr>
        <p:spPr>
          <a:xfrm>
            <a:off x="1426464" y="5445759"/>
            <a:ext cx="1554480" cy="237744"/>
          </a:xfrm>
          <a:prstGeom prst="rect">
            <a:avLst/>
          </a:prstGeom>
          <a:noFill/>
        </p:spPr>
        <p:txBody>
          <a:bodyPr wrap="square" lIns="18288" rIns="18288" tIns="9144" bIns="9144" anchor="ctr">
            <a:spAutoFit/>
          </a:bodyPr>
          <a:lstStyle/>
          <a:p>
            <a:pPr algn="l"/>
            <a:r>
              <a:rPr sz="900" b="1" i="0">
                <a:solidFill>
                  <a:srgbClr val="FFFFFF"/>
                </a:solidFill>
                <a:latin typeface="Open Sans"/>
              </a:rPr>
              <a:t>TOPIC</a:t>
            </a:r>
          </a:p>
        </p:txBody>
      </p:sp>
      <p:sp>
        <p:nvSpPr>
          <p:cNvPr id="15" name="TextBox 14"/>
          <p:cNvSpPr txBox="1"/>
          <p:nvPr/>
        </p:nvSpPr>
        <p:spPr>
          <a:xfrm>
            <a:off x="3072384" y="5445759"/>
            <a:ext cx="420624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LESSON</a:t>
            </a:r>
          </a:p>
        </p:txBody>
      </p:sp>
      <p:sp>
        <p:nvSpPr>
          <p:cNvPr id="16" name="Rectangle 15"/>
          <p:cNvSpPr/>
          <p:nvPr/>
        </p:nvSpPr>
        <p:spPr>
          <a:xfrm>
            <a:off x="457200" y="5692648"/>
            <a:ext cx="6858000" cy="55905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7" name="TextBox 16"/>
          <p:cNvSpPr txBox="1"/>
          <p:nvPr/>
        </p:nvSpPr>
        <p:spPr>
          <a:xfrm>
            <a:off x="512064" y="5738368"/>
            <a:ext cx="822960" cy="485902"/>
          </a:xfrm>
          <a:prstGeom prst="rect">
            <a:avLst/>
          </a:prstGeom>
          <a:noFill/>
        </p:spPr>
        <p:txBody>
          <a:bodyPr wrap="square" lIns="18288" rIns="18288" tIns="9144" bIns="9144" anchor="t">
            <a:spAutoFit/>
          </a:bodyPr>
          <a:lstStyle/>
          <a:p>
            <a:pPr algn="l"/>
            <a:r>
              <a:rPr sz="900" b="0" i="0">
                <a:solidFill>
                  <a:srgbClr val="2D3142"/>
                </a:solidFill>
                <a:latin typeface="Open Sans"/>
              </a:rPr>
              <a:t>2nd Grade</a:t>
            </a:r>
          </a:p>
        </p:txBody>
      </p:sp>
      <p:sp>
        <p:nvSpPr>
          <p:cNvPr id="18" name="TextBox 17"/>
          <p:cNvSpPr txBox="1"/>
          <p:nvPr/>
        </p:nvSpPr>
        <p:spPr>
          <a:xfrm>
            <a:off x="1426464" y="5738368"/>
            <a:ext cx="1554480" cy="48590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Forces; Matter &amp; Physical Changes</a:t>
            </a:r>
          </a:p>
        </p:txBody>
      </p:sp>
      <p:sp>
        <p:nvSpPr>
          <p:cNvPr id="19" name="TextBox 18"/>
          <p:cNvSpPr txBox="1"/>
          <p:nvPr/>
        </p:nvSpPr>
        <p:spPr>
          <a:xfrm>
            <a:off x="3072384" y="5729224"/>
            <a:ext cx="4206240" cy="50419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Gravity vs. Air</a:t>
            </a:r>
            <a:r>
              <a:rPr sz="700" b="1" i="0">
                <a:solidFill>
                  <a:srgbClr val="E65100"/>
                </a:solidFill>
                <a:latin typeface="Open Sans"/>
              </a:rPr>
              <a:t>  [S2P2]</a:t>
            </a:r>
          </a:p>
          <a:p>
            <a:pPr algn="l">
              <a:lnSpc>
                <a:spcPct val="130000"/>
              </a:lnSpc>
            </a:pPr>
            <a:r>
              <a:rPr sz="800" b="0" i="0">
                <a:solidFill>
                  <a:srgbClr val="555555"/>
                </a:solidFill>
                <a:latin typeface="Open Sans"/>
              </a:rPr>
              <a:t>Drop different shapes (flat, crumpled, parachute). Which force wins - gravity pulling down or air pushing up? Predict then test.</a:t>
            </a:r>
          </a:p>
        </p:txBody>
      </p:sp>
      <p:sp>
        <p:nvSpPr>
          <p:cNvPr id="20" name="TextBox 19"/>
          <p:cNvSpPr txBox="1"/>
          <p:nvPr/>
        </p:nvSpPr>
        <p:spPr>
          <a:xfrm>
            <a:off x="512064" y="6297422"/>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2nd Grade</a:t>
            </a:r>
          </a:p>
        </p:txBody>
      </p:sp>
      <p:sp>
        <p:nvSpPr>
          <p:cNvPr id="21" name="TextBox 20"/>
          <p:cNvSpPr txBox="1"/>
          <p:nvPr/>
        </p:nvSpPr>
        <p:spPr>
          <a:xfrm>
            <a:off x="1426464" y="6297422"/>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Measurement, Money, &amp; Shapes</a:t>
            </a:r>
          </a:p>
        </p:txBody>
      </p:sp>
      <p:sp>
        <p:nvSpPr>
          <p:cNvPr id="22" name="TextBox 21"/>
          <p:cNvSpPr txBox="1"/>
          <p:nvPr/>
        </p:nvSpPr>
        <p:spPr>
          <a:xfrm>
            <a:off x="3072384" y="6288278"/>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Measure the Canopy</a:t>
            </a:r>
            <a:r>
              <a:rPr sz="700" b="1" i="0">
                <a:solidFill>
                  <a:srgbClr val="E65100"/>
                </a:solidFill>
                <a:latin typeface="Open Sans"/>
              </a:rPr>
              <a:t>  [2.MD]</a:t>
            </a:r>
          </a:p>
          <a:p>
            <a:pPr algn="l">
              <a:lnSpc>
                <a:spcPct val="130000"/>
              </a:lnSpc>
            </a:pPr>
            <a:r>
              <a:rPr sz="800" b="0" i="0">
                <a:solidFill>
                  <a:srgbClr val="555555"/>
                </a:solidFill>
                <a:latin typeface="Open Sans"/>
              </a:rPr>
              <a:t>Compare parachutes in circles and squares, different sizes. Measure each canopy across with a ruler. A drone lifts each to the same release altitude for a fair test. Does a bigger parachute = slower drop?</a:t>
            </a:r>
          </a:p>
        </p:txBody>
      </p:sp>
      <p:sp>
        <p:nvSpPr>
          <p:cNvPr id="23" name="Rectangle 22"/>
          <p:cNvSpPr/>
          <p:nvPr/>
        </p:nvSpPr>
        <p:spPr>
          <a:xfrm>
            <a:off x="457200" y="6942836"/>
            <a:ext cx="6858000" cy="69113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24" name="TextBox 23"/>
          <p:cNvSpPr txBox="1"/>
          <p:nvPr/>
        </p:nvSpPr>
        <p:spPr>
          <a:xfrm>
            <a:off x="512064" y="6988556"/>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3rd Grade</a:t>
            </a:r>
          </a:p>
        </p:txBody>
      </p:sp>
      <p:sp>
        <p:nvSpPr>
          <p:cNvPr id="25" name="TextBox 24"/>
          <p:cNvSpPr txBox="1"/>
          <p:nvPr/>
        </p:nvSpPr>
        <p:spPr>
          <a:xfrm>
            <a:off x="1426464" y="6988556"/>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Fractions, Area, &amp; Perimeter</a:t>
            </a:r>
          </a:p>
        </p:txBody>
      </p:sp>
      <p:sp>
        <p:nvSpPr>
          <p:cNvPr id="26" name="TextBox 25"/>
          <p:cNvSpPr txBox="1"/>
          <p:nvPr/>
        </p:nvSpPr>
        <p:spPr>
          <a:xfrm>
            <a:off x="3072384" y="6979412"/>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Surface Area Lab</a:t>
            </a:r>
            <a:r>
              <a:rPr sz="700" b="1" i="0">
                <a:solidFill>
                  <a:srgbClr val="E65100"/>
                </a:solidFill>
                <a:latin typeface="Open Sans"/>
              </a:rPr>
              <a:t>  [3.MD]</a:t>
            </a:r>
          </a:p>
          <a:p>
            <a:pPr algn="l">
              <a:lnSpc>
                <a:spcPct val="130000"/>
              </a:lnSpc>
            </a:pPr>
            <a:r>
              <a:rPr sz="800" b="0" i="0">
                <a:solidFill>
                  <a:srgbClr val="555555"/>
                </a:solidFill>
                <a:latin typeface="Open Sans"/>
              </a:rPr>
              <a:t>Cut rectangular parachutes in three sizes: small, medium, large. Measure length and width then calculate area. A drone drops them from the same height. Which area wins the slow-fall contest?</a:t>
            </a:r>
          </a:p>
        </p:txBody>
      </p:sp>
      <p:sp>
        <p:nvSpPr>
          <p:cNvPr id="27" name="TextBox 26"/>
          <p:cNvSpPr txBox="1"/>
          <p:nvPr/>
        </p:nvSpPr>
        <p:spPr>
          <a:xfrm>
            <a:off x="512064" y="7679690"/>
            <a:ext cx="822960" cy="750062"/>
          </a:xfrm>
          <a:prstGeom prst="rect">
            <a:avLst/>
          </a:prstGeom>
          <a:noFill/>
        </p:spPr>
        <p:txBody>
          <a:bodyPr wrap="square" lIns="18288" rIns="18288" tIns="9144" bIns="9144" anchor="t">
            <a:spAutoFit/>
          </a:bodyPr>
          <a:lstStyle/>
          <a:p>
            <a:pPr algn="l"/>
            <a:r>
              <a:rPr sz="900" b="0" i="0">
                <a:solidFill>
                  <a:srgbClr val="2D3142"/>
                </a:solidFill>
                <a:latin typeface="Open Sans"/>
              </a:rPr>
              <a:t>4th Grade</a:t>
            </a:r>
          </a:p>
        </p:txBody>
      </p:sp>
      <p:sp>
        <p:nvSpPr>
          <p:cNvPr id="28" name="TextBox 27"/>
          <p:cNvSpPr txBox="1"/>
          <p:nvPr/>
        </p:nvSpPr>
        <p:spPr>
          <a:xfrm>
            <a:off x="1426464" y="7679690"/>
            <a:ext cx="1554480" cy="75006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Light, Sound, &amp; Motion</a:t>
            </a:r>
          </a:p>
        </p:txBody>
      </p:sp>
      <p:sp>
        <p:nvSpPr>
          <p:cNvPr id="29" name="TextBox 28"/>
          <p:cNvSpPr txBox="1"/>
          <p:nvPr/>
        </p:nvSpPr>
        <p:spPr>
          <a:xfrm>
            <a:off x="3072384" y="7670545"/>
            <a:ext cx="4206240" cy="76835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Balanced Forces</a:t>
            </a:r>
            <a:r>
              <a:rPr sz="700" b="1" i="0">
                <a:solidFill>
                  <a:srgbClr val="E65100"/>
                </a:solidFill>
                <a:latin typeface="Open Sans"/>
              </a:rPr>
              <a:t>  [S4P3]</a:t>
            </a:r>
          </a:p>
          <a:p>
            <a:pPr algn="l">
              <a:lnSpc>
                <a:spcPct val="130000"/>
              </a:lnSpc>
            </a:pPr>
            <a:r>
              <a:rPr sz="800" b="0" i="0">
                <a:solidFill>
                  <a:srgbClr val="555555"/>
                </a:solidFill>
                <a:latin typeface="Open Sans"/>
              </a:rPr>
              <a:t>Build parachutes, then use a drone to release them from a tall, repeatable altitude. Observe that once the upward drag force grows to match the downward pull of gravity, the net force is zero and speed stops changing - that steady speed is terminal velocity.</a:t>
            </a:r>
          </a:p>
        </p:txBody>
      </p:sp>
      <p:sp>
        <p:nvSpPr>
          <p:cNvPr id="30" name="Rectangle 29"/>
          <p:cNvSpPr/>
          <p:nvPr/>
        </p:nvSpPr>
        <p:spPr>
          <a:xfrm>
            <a:off x="457200" y="8457184"/>
            <a:ext cx="6858000" cy="55905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31" name="TextBox 30"/>
          <p:cNvSpPr txBox="1"/>
          <p:nvPr/>
        </p:nvSpPr>
        <p:spPr>
          <a:xfrm>
            <a:off x="512064" y="8502904"/>
            <a:ext cx="822960" cy="485902"/>
          </a:xfrm>
          <a:prstGeom prst="rect">
            <a:avLst/>
          </a:prstGeom>
          <a:noFill/>
        </p:spPr>
        <p:txBody>
          <a:bodyPr wrap="square" lIns="18288" rIns="18288" tIns="9144" bIns="9144" anchor="t">
            <a:spAutoFit/>
          </a:bodyPr>
          <a:lstStyle/>
          <a:p>
            <a:pPr algn="l"/>
            <a:r>
              <a:rPr sz="900" b="0" i="0">
                <a:solidFill>
                  <a:srgbClr val="2D3142"/>
                </a:solidFill>
                <a:latin typeface="Open Sans"/>
              </a:rPr>
              <a:t>5th Grade</a:t>
            </a:r>
          </a:p>
        </p:txBody>
      </p:sp>
      <p:sp>
        <p:nvSpPr>
          <p:cNvPr id="32" name="TextBox 31"/>
          <p:cNvSpPr txBox="1"/>
          <p:nvPr/>
        </p:nvSpPr>
        <p:spPr>
          <a:xfrm>
            <a:off x="1426464" y="8502904"/>
            <a:ext cx="1554480" cy="48590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Decimals &amp; Order of Operations</a:t>
            </a:r>
          </a:p>
        </p:txBody>
      </p:sp>
      <p:sp>
        <p:nvSpPr>
          <p:cNvPr id="33" name="TextBox 32"/>
          <p:cNvSpPr txBox="1"/>
          <p:nvPr/>
        </p:nvSpPr>
        <p:spPr>
          <a:xfrm>
            <a:off x="3072384" y="8493759"/>
            <a:ext cx="4206240" cy="50419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Decimal Timing</a:t>
            </a:r>
            <a:r>
              <a:rPr sz="700" b="1" i="0">
                <a:solidFill>
                  <a:srgbClr val="E65100"/>
                </a:solidFill>
                <a:latin typeface="Open Sans"/>
              </a:rPr>
              <a:t>  [5.NBT]</a:t>
            </a:r>
          </a:p>
          <a:p>
            <a:pPr algn="l">
              <a:lnSpc>
                <a:spcPct val="130000"/>
              </a:lnSpc>
            </a:pPr>
            <a:r>
              <a:rPr sz="800" b="0" i="0">
                <a:solidFill>
                  <a:srgbClr val="555555"/>
                </a:solidFill>
                <a:latin typeface="Open Sans"/>
              </a:rPr>
              <a:t>Time drone-deployed parachutes to hundredths of a second. Calculate averages across 3 drops. Compare designs using decimal subtraction.</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457200"/>
            <a:ext cx="6858000" cy="457200"/>
          </a:xfrm>
          <a:prstGeom prst="rect">
            <a:avLst/>
          </a:prstGeom>
          <a:noFill/>
        </p:spPr>
        <p:txBody>
          <a:bodyPr wrap="square" lIns="18288" rIns="18288" tIns="9144" bIns="9144" anchor="t">
            <a:spAutoFit/>
          </a:bodyPr>
          <a:lstStyle/>
          <a:p>
            <a:pPr algn="l"/>
            <a:r>
              <a:rPr sz="2000" b="1" i="0">
                <a:solidFill>
                  <a:srgbClr val="E65100"/>
                </a:solidFill>
                <a:latin typeface="Open Sans"/>
              </a:rPr>
              <a:t>Parachute Engineering</a:t>
            </a:r>
          </a:p>
        </p:txBody>
      </p:sp>
      <p:sp>
        <p:nvSpPr>
          <p:cNvPr id="3" name="TextBox 2"/>
          <p:cNvSpPr txBox="1"/>
          <p:nvPr/>
        </p:nvSpPr>
        <p:spPr>
          <a:xfrm>
            <a:off x="457200" y="822960"/>
            <a:ext cx="6858000" cy="274320"/>
          </a:xfrm>
          <a:prstGeom prst="rect">
            <a:avLst/>
          </a:prstGeom>
          <a:noFill/>
        </p:spPr>
        <p:txBody>
          <a:bodyPr wrap="square" lIns="18288" rIns="18288" tIns="9144" bIns="9144" anchor="t">
            <a:spAutoFit/>
          </a:bodyPr>
          <a:lstStyle/>
          <a:p>
            <a:pPr algn="l"/>
            <a:r>
              <a:rPr sz="1000" b="0" i="1">
                <a:solidFill>
                  <a:srgbClr val="666666"/>
                </a:solidFill>
                <a:latin typeface="Open Sans"/>
              </a:rPr>
              <a:t>Grade-level lessons (continued)</a:t>
            </a:r>
          </a:p>
        </p:txBody>
      </p:sp>
      <p:sp>
        <p:nvSpPr>
          <p:cNvPr id="4" name="Rounded Rectangle 3"/>
          <p:cNvSpPr/>
          <p:nvPr/>
        </p:nvSpPr>
        <p:spPr>
          <a:xfrm>
            <a:off x="457200" y="1234440"/>
            <a:ext cx="6858000" cy="292608"/>
          </a:xfrm>
          <a:prstGeom prst="roundRect">
            <a:avLst>
              <a:gd name="adj" fmla="val 0"/>
            </a:avLst>
          </a:prstGeom>
          <a:solidFill>
            <a:srgbClr val="E65100"/>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5" name="TextBox 4"/>
          <p:cNvSpPr txBox="1"/>
          <p:nvPr/>
        </p:nvSpPr>
        <p:spPr>
          <a:xfrm>
            <a:off x="512064" y="1280160"/>
            <a:ext cx="82296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LEVEL</a:t>
            </a:r>
          </a:p>
        </p:txBody>
      </p:sp>
      <p:sp>
        <p:nvSpPr>
          <p:cNvPr id="6" name="TextBox 5"/>
          <p:cNvSpPr txBox="1"/>
          <p:nvPr/>
        </p:nvSpPr>
        <p:spPr>
          <a:xfrm>
            <a:off x="1426464" y="1280160"/>
            <a:ext cx="1554480" cy="237744"/>
          </a:xfrm>
          <a:prstGeom prst="rect">
            <a:avLst/>
          </a:prstGeom>
          <a:noFill/>
        </p:spPr>
        <p:txBody>
          <a:bodyPr wrap="square" lIns="18288" rIns="18288" tIns="9144" bIns="9144" anchor="ctr">
            <a:spAutoFit/>
          </a:bodyPr>
          <a:lstStyle/>
          <a:p>
            <a:pPr algn="l"/>
            <a:r>
              <a:rPr sz="900" b="1" i="0">
                <a:solidFill>
                  <a:srgbClr val="FFFFFF"/>
                </a:solidFill>
                <a:latin typeface="Open Sans"/>
              </a:rPr>
              <a:t>TOPIC</a:t>
            </a:r>
          </a:p>
        </p:txBody>
      </p:sp>
      <p:sp>
        <p:nvSpPr>
          <p:cNvPr id="7" name="TextBox 6"/>
          <p:cNvSpPr txBox="1"/>
          <p:nvPr/>
        </p:nvSpPr>
        <p:spPr>
          <a:xfrm>
            <a:off x="3072384" y="1280160"/>
            <a:ext cx="420624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LESSON</a:t>
            </a:r>
          </a:p>
        </p:txBody>
      </p:sp>
      <p:sp>
        <p:nvSpPr>
          <p:cNvPr id="8" name="Rectangle 7"/>
          <p:cNvSpPr/>
          <p:nvPr/>
        </p:nvSpPr>
        <p:spPr>
          <a:xfrm>
            <a:off x="457200" y="1527048"/>
            <a:ext cx="6858000" cy="82321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9" name="TextBox 8"/>
          <p:cNvSpPr txBox="1"/>
          <p:nvPr/>
        </p:nvSpPr>
        <p:spPr>
          <a:xfrm>
            <a:off x="512064" y="1572768"/>
            <a:ext cx="822960" cy="750062"/>
          </a:xfrm>
          <a:prstGeom prst="rect">
            <a:avLst/>
          </a:prstGeom>
          <a:noFill/>
        </p:spPr>
        <p:txBody>
          <a:bodyPr wrap="square" lIns="18288" rIns="18288" tIns="9144" bIns="9144" anchor="t">
            <a:spAutoFit/>
          </a:bodyPr>
          <a:lstStyle/>
          <a:p>
            <a:pPr algn="l"/>
            <a:r>
              <a:rPr sz="900" b="0" i="0">
                <a:solidFill>
                  <a:srgbClr val="2D3142"/>
                </a:solidFill>
                <a:latin typeface="Open Sans"/>
              </a:rPr>
              <a:t>6th Grade</a:t>
            </a:r>
          </a:p>
        </p:txBody>
      </p:sp>
      <p:sp>
        <p:nvSpPr>
          <p:cNvPr id="10" name="TextBox 9"/>
          <p:cNvSpPr txBox="1"/>
          <p:nvPr/>
        </p:nvSpPr>
        <p:spPr>
          <a:xfrm>
            <a:off x="1426464" y="1572768"/>
            <a:ext cx="1554480" cy="75006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Ratios</a:t>
            </a:r>
          </a:p>
        </p:txBody>
      </p:sp>
      <p:sp>
        <p:nvSpPr>
          <p:cNvPr id="11" name="TextBox 10"/>
          <p:cNvSpPr txBox="1"/>
          <p:nvPr/>
        </p:nvSpPr>
        <p:spPr>
          <a:xfrm>
            <a:off x="3072384" y="1563624"/>
            <a:ext cx="4206240" cy="76835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Area-to-Weight Ratios</a:t>
            </a:r>
            <a:r>
              <a:rPr sz="700" b="1" i="0">
                <a:solidFill>
                  <a:srgbClr val="E65100"/>
                </a:solidFill>
                <a:latin typeface="Open Sans"/>
              </a:rPr>
              <a:t>  [6.RP]</a:t>
            </a:r>
          </a:p>
          <a:p>
            <a:pPr algn="l">
              <a:lnSpc>
                <a:spcPct val="130000"/>
              </a:lnSpc>
            </a:pPr>
            <a:r>
              <a:rPr sz="800" b="0" i="0">
                <a:solidFill>
                  <a:srgbClr val="555555"/>
                </a:solidFill>
                <a:latin typeface="Open Sans"/>
              </a:rPr>
              <a:t>Design parachutes with different canopy sizes and payload weights. Drone-drop each from a fixed altitude. Calculate the area-to-weight ratio and unit rate (seconds per square inch). Does doubling the ratio double the fall time?</a:t>
            </a:r>
          </a:p>
        </p:txBody>
      </p:sp>
      <p:sp>
        <p:nvSpPr>
          <p:cNvPr id="12" name="TextBox 11"/>
          <p:cNvSpPr txBox="1"/>
          <p:nvPr/>
        </p:nvSpPr>
        <p:spPr>
          <a:xfrm>
            <a:off x="512064" y="2395982"/>
            <a:ext cx="822960" cy="750062"/>
          </a:xfrm>
          <a:prstGeom prst="rect">
            <a:avLst/>
          </a:prstGeom>
          <a:noFill/>
        </p:spPr>
        <p:txBody>
          <a:bodyPr wrap="square" lIns="18288" rIns="18288" tIns="9144" bIns="9144" anchor="t">
            <a:spAutoFit/>
          </a:bodyPr>
          <a:lstStyle/>
          <a:p>
            <a:pPr algn="l"/>
            <a:r>
              <a:rPr sz="900" b="0" i="0">
                <a:solidFill>
                  <a:srgbClr val="2D3142"/>
                </a:solidFill>
                <a:latin typeface="Open Sans"/>
              </a:rPr>
              <a:t>8th Grade</a:t>
            </a:r>
          </a:p>
        </p:txBody>
      </p:sp>
      <p:sp>
        <p:nvSpPr>
          <p:cNvPr id="13" name="TextBox 12"/>
          <p:cNvSpPr txBox="1"/>
          <p:nvPr/>
        </p:nvSpPr>
        <p:spPr>
          <a:xfrm>
            <a:off x="1426464" y="2395982"/>
            <a:ext cx="1554480" cy="75006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Force/Energy</a:t>
            </a:r>
          </a:p>
        </p:txBody>
      </p:sp>
      <p:sp>
        <p:nvSpPr>
          <p:cNvPr id="14" name="TextBox 13"/>
          <p:cNvSpPr txBox="1"/>
          <p:nvPr/>
        </p:nvSpPr>
        <p:spPr>
          <a:xfrm>
            <a:off x="3072384" y="2386838"/>
            <a:ext cx="4206240" cy="76835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Terminal Velocity</a:t>
            </a:r>
            <a:r>
              <a:rPr sz="700" b="1" i="0">
                <a:solidFill>
                  <a:srgbClr val="E65100"/>
                </a:solidFill>
                <a:latin typeface="Open Sans"/>
              </a:rPr>
              <a:t>  [S8P3]</a:t>
            </a:r>
          </a:p>
          <a:p>
            <a:pPr algn="l">
              <a:lnSpc>
                <a:spcPct val="130000"/>
              </a:lnSpc>
            </a:pPr>
            <a:r>
              <a:rPr sz="800" b="0" i="0">
                <a:solidFill>
                  <a:srgbClr val="555555"/>
                </a:solidFill>
                <a:latin typeface="Open Sans"/>
              </a:rPr>
              <a:t>Build parachutes varying shroud length, gore shape, and vent size. Drone-drop each from identical altitudes. Video-track velocity vs. time and mark the point where net force goes to zero and speed levels off.</a:t>
            </a:r>
          </a:p>
        </p:txBody>
      </p:sp>
      <p:sp>
        <p:nvSpPr>
          <p:cNvPr id="15" name="Rectangle 14"/>
          <p:cNvSpPr/>
          <p:nvPr/>
        </p:nvSpPr>
        <p:spPr>
          <a:xfrm>
            <a:off x="457200" y="3173476"/>
            <a:ext cx="6858000" cy="82321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6" name="TextBox 15"/>
          <p:cNvSpPr txBox="1"/>
          <p:nvPr/>
        </p:nvSpPr>
        <p:spPr>
          <a:xfrm>
            <a:off x="512064" y="3219196"/>
            <a:ext cx="822960" cy="750062"/>
          </a:xfrm>
          <a:prstGeom prst="rect">
            <a:avLst/>
          </a:prstGeom>
          <a:noFill/>
        </p:spPr>
        <p:txBody>
          <a:bodyPr wrap="square" lIns="18288" rIns="18288" tIns="9144" bIns="9144" anchor="t">
            <a:spAutoFit/>
          </a:bodyPr>
          <a:lstStyle/>
          <a:p>
            <a:pPr algn="l"/>
            <a:r>
              <a:rPr sz="900" b="0" i="0">
                <a:solidFill>
                  <a:srgbClr val="2D3142"/>
                </a:solidFill>
                <a:latin typeface="Open Sans"/>
              </a:rPr>
              <a:t>Advanced Algebra</a:t>
            </a:r>
          </a:p>
        </p:txBody>
      </p:sp>
      <p:sp>
        <p:nvSpPr>
          <p:cNvPr id="17" name="TextBox 16"/>
          <p:cNvSpPr txBox="1"/>
          <p:nvPr/>
        </p:nvSpPr>
        <p:spPr>
          <a:xfrm>
            <a:off x="1426464" y="3219196"/>
            <a:ext cx="1554480" cy="75006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Complex numbers, polynomial functions, and rational expressions</a:t>
            </a:r>
          </a:p>
        </p:txBody>
      </p:sp>
      <p:sp>
        <p:nvSpPr>
          <p:cNvPr id="18" name="TextBox 17"/>
          <p:cNvSpPr txBox="1"/>
          <p:nvPr/>
        </p:nvSpPr>
        <p:spPr>
          <a:xfrm>
            <a:off x="3072384" y="3210052"/>
            <a:ext cx="4206240" cy="76835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Rational Drag Models</a:t>
            </a:r>
            <a:r>
              <a:rPr sz="700" b="1" i="0">
                <a:solidFill>
                  <a:srgbClr val="E65100"/>
                </a:solidFill>
                <a:latin typeface="Open Sans"/>
              </a:rPr>
              <a:t>  [A.APR]</a:t>
            </a:r>
          </a:p>
          <a:p>
            <a:pPr algn="l">
              <a:lnSpc>
                <a:spcPct val="130000"/>
              </a:lnSpc>
            </a:pPr>
            <a:r>
              <a:rPr sz="800" b="0" i="0">
                <a:solidFill>
                  <a:srgbClr val="555555"/>
                </a:solidFill>
                <a:latin typeface="Open Sans"/>
              </a:rPr>
              <a:t>Build parachutes with varying canopy area, shroud length, and gore shape. Model terminal velocity = sqrt(weight / drag_coefficient) as a rational expression. Drone-drop each design from the same altitude to verify.</a:t>
            </a:r>
          </a:p>
        </p:txBody>
      </p:sp>
      <p:sp>
        <p:nvSpPr>
          <p:cNvPr id="19" name="TextBox 18"/>
          <p:cNvSpPr txBox="1"/>
          <p:nvPr/>
        </p:nvSpPr>
        <p:spPr>
          <a:xfrm>
            <a:off x="512064" y="4042410"/>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Calculus AB / BC</a:t>
            </a:r>
          </a:p>
        </p:txBody>
      </p:sp>
      <p:sp>
        <p:nvSpPr>
          <p:cNvPr id="20" name="TextBox 19"/>
          <p:cNvSpPr txBox="1"/>
          <p:nvPr/>
        </p:nvSpPr>
        <p:spPr>
          <a:xfrm>
            <a:off x="1426464" y="4042410"/>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Integration, differential equations</a:t>
            </a:r>
          </a:p>
        </p:txBody>
      </p:sp>
      <p:sp>
        <p:nvSpPr>
          <p:cNvPr id="21" name="TextBox 20"/>
          <p:cNvSpPr txBox="1"/>
          <p:nvPr/>
        </p:nvSpPr>
        <p:spPr>
          <a:xfrm>
            <a:off x="3072384" y="4033266"/>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Integration of Drag</a:t>
            </a:r>
            <a:r>
              <a:rPr sz="700" b="1" i="0">
                <a:solidFill>
                  <a:srgbClr val="E65100"/>
                </a:solidFill>
                <a:latin typeface="Open Sans"/>
              </a:rPr>
              <a:t>  [AP Calc]</a:t>
            </a:r>
          </a:p>
          <a:p>
            <a:pPr algn="l">
              <a:lnSpc>
                <a:spcPct val="130000"/>
              </a:lnSpc>
            </a:pPr>
            <a:r>
              <a:rPr sz="800" b="0" i="0">
                <a:solidFill>
                  <a:srgbClr val="555555"/>
                </a:solidFill>
                <a:latin typeface="Open Sans"/>
              </a:rPr>
              <a:t>Build parachutes with varying shroud length and gore shape. Drone-drop from fixed altitude. Solve dv/dt = g - (k/m)v^2, integrate velocity to get position, and compare to the measured drop.</a:t>
            </a:r>
          </a:p>
        </p:txBody>
      </p:sp>
      <p:sp>
        <p:nvSpPr>
          <p:cNvPr id="22" name="Rectangle 21"/>
          <p:cNvSpPr/>
          <p:nvPr/>
        </p:nvSpPr>
        <p:spPr>
          <a:xfrm>
            <a:off x="457200" y="4687824"/>
            <a:ext cx="6858000" cy="82321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23" name="TextBox 22"/>
          <p:cNvSpPr txBox="1"/>
          <p:nvPr/>
        </p:nvSpPr>
        <p:spPr>
          <a:xfrm>
            <a:off x="512064" y="4733544"/>
            <a:ext cx="822960" cy="750062"/>
          </a:xfrm>
          <a:prstGeom prst="rect">
            <a:avLst/>
          </a:prstGeom>
          <a:noFill/>
        </p:spPr>
        <p:txBody>
          <a:bodyPr wrap="square" lIns="18288" rIns="18288" tIns="9144" bIns="9144" anchor="t">
            <a:spAutoFit/>
          </a:bodyPr>
          <a:lstStyle/>
          <a:p>
            <a:pPr algn="l"/>
            <a:r>
              <a:rPr sz="900" b="0" i="0">
                <a:solidFill>
                  <a:srgbClr val="2D3142"/>
                </a:solidFill>
                <a:latin typeface="Open Sans"/>
              </a:rPr>
              <a:t>Physics</a:t>
            </a:r>
          </a:p>
        </p:txBody>
      </p:sp>
      <p:sp>
        <p:nvSpPr>
          <p:cNvPr id="24" name="TextBox 23"/>
          <p:cNvSpPr txBox="1"/>
          <p:nvPr/>
        </p:nvSpPr>
        <p:spPr>
          <a:xfrm>
            <a:off x="1426464" y="4733544"/>
            <a:ext cx="1554480" cy="75006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Kinematics (motion), Newton's Laws, gravity, and energy</a:t>
            </a:r>
          </a:p>
        </p:txBody>
      </p:sp>
      <p:sp>
        <p:nvSpPr>
          <p:cNvPr id="25" name="TextBox 24"/>
          <p:cNvSpPr txBox="1"/>
          <p:nvPr/>
        </p:nvSpPr>
        <p:spPr>
          <a:xfrm>
            <a:off x="3072384" y="4724400"/>
            <a:ext cx="4206240" cy="76835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Free Fall Lab</a:t>
            </a:r>
            <a:r>
              <a:rPr sz="700" b="1" i="0">
                <a:solidFill>
                  <a:srgbClr val="E65100"/>
                </a:solidFill>
                <a:latin typeface="Open Sans"/>
              </a:rPr>
              <a:t>  [SP1]</a:t>
            </a:r>
            <a:r>
              <a:rPr sz="700" b="1" i="0">
                <a:solidFill>
                  <a:srgbClr val="E65100"/>
                </a:solidFill>
                <a:latin typeface="Open Sans"/>
              </a:rPr>
              <a:t>  [SP2]</a:t>
            </a:r>
          </a:p>
          <a:p>
            <a:pPr algn="l">
              <a:lnSpc>
                <a:spcPct val="130000"/>
              </a:lnSpc>
            </a:pPr>
            <a:r>
              <a:rPr sz="800" b="0" i="0">
                <a:solidFill>
                  <a:srgbClr val="555555"/>
                </a:solidFill>
                <a:latin typeface="Open Sans"/>
              </a:rPr>
              <a:t>Build payloads with and without parachutes. Drone-drop from a measured altitude; video-track the fall. Fit position vs. time and extract acceleration. Compare free-fall g to 9.8 m/s2 and quantify the drag offset.</a:t>
            </a:r>
          </a:p>
        </p:txBody>
      </p:sp>
      <p:sp>
        <p:nvSpPr>
          <p:cNvPr id="26" name="TextBox 25"/>
          <p:cNvSpPr txBox="1"/>
          <p:nvPr/>
        </p:nvSpPr>
        <p:spPr>
          <a:xfrm>
            <a:off x="512064" y="5556758"/>
            <a:ext cx="822960" cy="750062"/>
          </a:xfrm>
          <a:prstGeom prst="rect">
            <a:avLst/>
          </a:prstGeom>
          <a:noFill/>
        </p:spPr>
        <p:txBody>
          <a:bodyPr wrap="square" lIns="18288" rIns="18288" tIns="9144" bIns="9144" anchor="t">
            <a:spAutoFit/>
          </a:bodyPr>
          <a:lstStyle/>
          <a:p>
            <a:pPr algn="l"/>
            <a:r>
              <a:rPr sz="900" b="0" i="0">
                <a:solidFill>
                  <a:srgbClr val="2D3142"/>
                </a:solidFill>
                <a:latin typeface="Open Sans"/>
              </a:rPr>
              <a:t>AP Physics 1</a:t>
            </a:r>
          </a:p>
        </p:txBody>
      </p:sp>
      <p:sp>
        <p:nvSpPr>
          <p:cNvPr id="27" name="TextBox 26"/>
          <p:cNvSpPr txBox="1"/>
          <p:nvPr/>
        </p:nvSpPr>
        <p:spPr>
          <a:xfrm>
            <a:off x="1426464" y="5556758"/>
            <a:ext cx="1554480" cy="75006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Kinematics, Dynamics, Circular motion, and Gravitation</a:t>
            </a:r>
          </a:p>
        </p:txBody>
      </p:sp>
      <p:sp>
        <p:nvSpPr>
          <p:cNvPr id="28" name="TextBox 27"/>
          <p:cNvSpPr txBox="1"/>
          <p:nvPr/>
        </p:nvSpPr>
        <p:spPr>
          <a:xfrm>
            <a:off x="3072384" y="5547614"/>
            <a:ext cx="4206240" cy="76835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Air Resistance Modeling</a:t>
            </a:r>
            <a:r>
              <a:rPr sz="700" b="1" i="0">
                <a:solidFill>
                  <a:srgbClr val="E65100"/>
                </a:solidFill>
                <a:latin typeface="Open Sans"/>
              </a:rPr>
              <a:t>  [AP 1 Units 1-2]</a:t>
            </a:r>
          </a:p>
          <a:p>
            <a:pPr algn="l">
              <a:lnSpc>
                <a:spcPct val="130000"/>
              </a:lnSpc>
            </a:pPr>
            <a:r>
              <a:rPr sz="800" b="0" i="0">
                <a:solidFill>
                  <a:srgbClr val="555555"/>
                </a:solidFill>
                <a:latin typeface="Open Sans"/>
              </a:rPr>
              <a:t>Build parachutes varying shroud length, gore shape, and canopy area. Drone-release from a repeatable altitude for clean trials. Video-track position, fit velocity-dependent drag, and extract drag coefficients per design.</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457200"/>
            <a:ext cx="4754880" cy="502920"/>
          </a:xfrm>
          <a:prstGeom prst="rect">
            <a:avLst/>
          </a:prstGeom>
          <a:noFill/>
        </p:spPr>
        <p:txBody>
          <a:bodyPr wrap="square" lIns="18288" rIns="18288" tIns="9144" bIns="9144" anchor="t">
            <a:spAutoFit/>
          </a:bodyPr>
          <a:lstStyle/>
          <a:p>
            <a:pPr algn="l"/>
            <a:r>
              <a:rPr sz="2400" b="1" i="0">
                <a:solidFill>
                  <a:srgbClr val="00A8A8"/>
                </a:solidFill>
                <a:latin typeface="Open Sans"/>
              </a:rPr>
              <a:t>Intro to Soldering</a:t>
            </a:r>
          </a:p>
        </p:txBody>
      </p:sp>
      <p:sp>
        <p:nvSpPr>
          <p:cNvPr id="3" name="Rounded Rectangle 2"/>
          <p:cNvSpPr/>
          <p:nvPr/>
        </p:nvSpPr>
        <p:spPr>
          <a:xfrm>
            <a:off x="5303520" y="502920"/>
            <a:ext cx="2011680" cy="292608"/>
          </a:xfrm>
          <a:prstGeom prst="roundRect">
            <a:avLst>
              <a:gd name="adj" fmla="val 40000"/>
            </a:avLst>
          </a:prstGeom>
          <a:solidFill>
            <a:srgbClr val="00A8A8"/>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4" name="TextBox 3"/>
          <p:cNvSpPr txBox="1"/>
          <p:nvPr/>
        </p:nvSpPr>
        <p:spPr>
          <a:xfrm>
            <a:off x="5303520" y="530352"/>
            <a:ext cx="2011680" cy="237744"/>
          </a:xfrm>
          <a:prstGeom prst="rect">
            <a:avLst/>
          </a:prstGeom>
          <a:noFill/>
        </p:spPr>
        <p:txBody>
          <a:bodyPr wrap="square" lIns="18288" rIns="18288" tIns="9144" bIns="9144" anchor="ctr">
            <a:spAutoFit/>
          </a:bodyPr>
          <a:lstStyle/>
          <a:p>
            <a:pPr algn="ctr"/>
            <a:r>
              <a:rPr sz="800" b="1" i="0">
                <a:solidFill>
                  <a:srgbClr val="FFFFFF"/>
                </a:solidFill>
                <a:latin typeface="Open Sans"/>
              </a:rPr>
              <a:t>Electronics</a:t>
            </a:r>
          </a:p>
        </p:txBody>
      </p:sp>
      <p:pic>
        <p:nvPicPr>
          <p:cNvPr id="5" name="Picture 4" descr="intro-to-soldering.jpg"/>
          <p:cNvPicPr>
            <a:picLocks noChangeAspect="1"/>
          </p:cNvPicPr>
          <p:nvPr/>
        </p:nvPicPr>
        <p:blipFill>
          <a:blip r:embed="rId2"/>
          <a:stretch>
            <a:fillRect/>
          </a:stretch>
        </p:blipFill>
        <p:spPr>
          <a:xfrm>
            <a:off x="457200" y="1005840"/>
            <a:ext cx="6858000" cy="2286000"/>
          </a:xfrm>
          <a:prstGeom prst="roundRect">
            <a:avLst>
              <a:gd name="adj" fmla="val 4000"/>
            </a:avLst>
          </a:prstGeom>
        </p:spPr>
      </p:pic>
      <p:sp>
        <p:nvSpPr>
          <p:cNvPr id="6" name="TextBox 5"/>
          <p:cNvSpPr txBox="1"/>
          <p:nvPr/>
        </p:nvSpPr>
        <p:spPr>
          <a:xfrm>
            <a:off x="457200" y="3383280"/>
            <a:ext cx="6858000" cy="640080"/>
          </a:xfrm>
          <a:prstGeom prst="rect">
            <a:avLst/>
          </a:prstGeom>
          <a:noFill/>
        </p:spPr>
        <p:txBody>
          <a:bodyPr wrap="square" lIns="36576" rIns="36576" tIns="18288" bIns="18288" anchor="t">
            <a:spAutoFit/>
          </a:bodyPr>
          <a:lstStyle/>
          <a:p>
            <a:pPr algn="l">
              <a:lnSpc>
                <a:spcPct val="140000"/>
              </a:lnSpc>
            </a:pPr>
            <a:r>
              <a:rPr sz="1300" b="0" i="1">
                <a:solidFill>
                  <a:srgbClr val="2D3142"/>
                </a:solidFill>
                <a:latin typeface="Open Sans"/>
              </a:rPr>
              <a:t>Learn the essential skills for soldering and build your own LED project!</a:t>
            </a:r>
          </a:p>
        </p:txBody>
      </p:sp>
      <p:sp>
        <p:nvSpPr>
          <p:cNvPr id="7" name="Rounded Rectangle 6"/>
          <p:cNvSpPr/>
          <p:nvPr/>
        </p:nvSpPr>
        <p:spPr>
          <a:xfrm>
            <a:off x="457200" y="4160520"/>
            <a:ext cx="5760720" cy="914400"/>
          </a:xfrm>
          <a:prstGeom prst="roundRect">
            <a:avLst>
              <a:gd name="adj" fmla="val 5000"/>
            </a:avLst>
          </a:prstGeom>
          <a:solidFill>
            <a:srgbClr val="F8F9FA"/>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8" name="Rectangle 7"/>
          <p:cNvSpPr/>
          <p:nvPr/>
        </p:nvSpPr>
        <p:spPr>
          <a:xfrm>
            <a:off x="457200" y="4160520"/>
            <a:ext cx="36576" cy="914400"/>
          </a:xfrm>
          <a:prstGeom prst="rect">
            <a:avLst/>
          </a:prstGeom>
          <a:solidFill>
            <a:srgbClr val="00A8A8"/>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9" name="TextBox 8"/>
          <p:cNvSpPr txBox="1"/>
          <p:nvPr/>
        </p:nvSpPr>
        <p:spPr>
          <a:xfrm>
            <a:off x="566928" y="4233672"/>
            <a:ext cx="5596128" cy="822960"/>
          </a:xfrm>
          <a:prstGeom prst="rect">
            <a:avLst/>
          </a:prstGeom>
          <a:noFill/>
        </p:spPr>
        <p:txBody>
          <a:bodyPr wrap="square" lIns="36576" rIns="36576" tIns="18288" bIns="18288" anchor="t">
            <a:spAutoFit/>
          </a:bodyPr>
          <a:lstStyle/>
          <a:p>
            <a:pPr algn="l">
              <a:lnSpc>
                <a:spcPct val="130000"/>
              </a:lnSpc>
            </a:pPr>
            <a:r>
              <a:rPr sz="1100" b="1" i="0">
                <a:solidFill>
                  <a:srgbClr val="00A8A8"/>
                </a:solidFill>
                <a:latin typeface="Open Sans"/>
              </a:rPr>
              <a:t>Take-home: </a:t>
            </a:r>
            <a:r>
              <a:rPr sz="1100" b="0" i="0">
                <a:solidFill>
                  <a:srgbClr val="2D3142"/>
                </a:solidFill>
                <a:latin typeface="Open Sans"/>
              </a:rPr>
              <a:t>Students keep their LED projects</a:t>
            </a:r>
          </a:p>
          <a:p>
            <a:pPr algn="l">
              <a:lnSpc>
                <a:spcPct val="130000"/>
              </a:lnSpc>
            </a:pPr>
            <a:r>
              <a:rPr sz="1100" b="1" i="0">
                <a:solidFill>
                  <a:srgbClr val="00A8A8"/>
                </a:solidFill>
                <a:latin typeface="Open Sans"/>
              </a:rPr>
              <a:t>Space needed: </a:t>
            </a:r>
            <a:r>
              <a:rPr sz="1100" b="0" i="0">
                <a:solidFill>
                  <a:srgbClr val="2D3142"/>
                </a:solidFill>
                <a:latin typeface="Open Sans"/>
              </a:rPr>
              <a:t>Tables, outlets, ventilation</a:t>
            </a:r>
          </a:p>
          <a:p>
            <a:pPr algn="l">
              <a:lnSpc>
                <a:spcPct val="130000"/>
              </a:lnSpc>
            </a:pPr>
            <a:r>
              <a:rPr sz="1100" b="1" i="0">
                <a:solidFill>
                  <a:srgbClr val="00A8A8"/>
                </a:solidFill>
                <a:latin typeface="Open Sans"/>
              </a:rPr>
              <a:t>Online: </a:t>
            </a:r>
            <a:r>
              <a:rPr sz="1000" b="0" i="0">
                <a:solidFill>
                  <a:srgbClr val="00A8A8"/>
                </a:solidFill>
                <a:latin typeface="Courier New"/>
              </a:rPr>
              <a:t>/programs/intro-to-soldering/</a:t>
            </a:r>
          </a:p>
        </p:txBody>
      </p:sp>
      <p:pic>
        <p:nvPicPr>
          <p:cNvPr id="10" name="Picture 9" descr="intro-to-soldering.png"/>
          <p:cNvPicPr>
            <a:picLocks noChangeAspect="1"/>
          </p:cNvPicPr>
          <p:nvPr/>
        </p:nvPicPr>
        <p:blipFill>
          <a:blip r:embed="rId3"/>
          <a:stretch>
            <a:fillRect/>
          </a:stretch>
        </p:blipFill>
        <p:spPr>
          <a:xfrm>
            <a:off x="6400800" y="4160520"/>
            <a:ext cx="914400" cy="914400"/>
          </a:xfrm>
          <a:prstGeom prst="rect">
            <a:avLst/>
          </a:prstGeom>
        </p:spPr>
      </p:pic>
      <p:sp>
        <p:nvSpPr>
          <p:cNvPr id="11" name="TextBox 10"/>
          <p:cNvSpPr txBox="1"/>
          <p:nvPr/>
        </p:nvSpPr>
        <p:spPr>
          <a:xfrm>
            <a:off x="6400800" y="5093207"/>
            <a:ext cx="914400" cy="228600"/>
          </a:xfrm>
          <a:prstGeom prst="rect">
            <a:avLst/>
          </a:prstGeom>
          <a:noFill/>
        </p:spPr>
        <p:txBody>
          <a:bodyPr wrap="square" lIns="18288" rIns="18288" tIns="9144" bIns="9144" anchor="t">
            <a:spAutoFit/>
          </a:bodyPr>
          <a:lstStyle/>
          <a:p>
            <a:pPr algn="ctr"/>
            <a:r>
              <a:rPr sz="700" b="0" i="0">
                <a:solidFill>
                  <a:srgbClr val="666666"/>
                </a:solidFill>
                <a:latin typeface="Courier New"/>
              </a:rPr>
              <a:t>intro-to-solde</a:t>
            </a:r>
          </a:p>
        </p:txBody>
      </p:sp>
      <p:sp>
        <p:nvSpPr>
          <p:cNvPr id="12" name="Rounded Rectangle 11"/>
          <p:cNvSpPr/>
          <p:nvPr/>
        </p:nvSpPr>
        <p:spPr>
          <a:xfrm>
            <a:off x="457200" y="5257800"/>
            <a:ext cx="6858000" cy="292608"/>
          </a:xfrm>
          <a:prstGeom prst="roundRect">
            <a:avLst>
              <a:gd name="adj" fmla="val 0"/>
            </a:avLst>
          </a:prstGeom>
          <a:solidFill>
            <a:srgbClr val="00A8A8"/>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3" name="TextBox 12"/>
          <p:cNvSpPr txBox="1"/>
          <p:nvPr/>
        </p:nvSpPr>
        <p:spPr>
          <a:xfrm>
            <a:off x="512064" y="5303520"/>
            <a:ext cx="82296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LEVEL</a:t>
            </a:r>
          </a:p>
        </p:txBody>
      </p:sp>
      <p:sp>
        <p:nvSpPr>
          <p:cNvPr id="14" name="TextBox 13"/>
          <p:cNvSpPr txBox="1"/>
          <p:nvPr/>
        </p:nvSpPr>
        <p:spPr>
          <a:xfrm>
            <a:off x="1426464" y="5303520"/>
            <a:ext cx="1554480" cy="237744"/>
          </a:xfrm>
          <a:prstGeom prst="rect">
            <a:avLst/>
          </a:prstGeom>
          <a:noFill/>
        </p:spPr>
        <p:txBody>
          <a:bodyPr wrap="square" lIns="18288" rIns="18288" tIns="9144" bIns="9144" anchor="ctr">
            <a:spAutoFit/>
          </a:bodyPr>
          <a:lstStyle/>
          <a:p>
            <a:pPr algn="l"/>
            <a:r>
              <a:rPr sz="900" b="1" i="0">
                <a:solidFill>
                  <a:srgbClr val="FFFFFF"/>
                </a:solidFill>
                <a:latin typeface="Open Sans"/>
              </a:rPr>
              <a:t>TOPIC</a:t>
            </a:r>
          </a:p>
        </p:txBody>
      </p:sp>
      <p:sp>
        <p:nvSpPr>
          <p:cNvPr id="15" name="TextBox 14"/>
          <p:cNvSpPr txBox="1"/>
          <p:nvPr/>
        </p:nvSpPr>
        <p:spPr>
          <a:xfrm>
            <a:off x="3072384" y="5303520"/>
            <a:ext cx="420624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LESSON</a:t>
            </a:r>
          </a:p>
        </p:txBody>
      </p:sp>
      <p:sp>
        <p:nvSpPr>
          <p:cNvPr id="16" name="Rectangle 15"/>
          <p:cNvSpPr/>
          <p:nvPr/>
        </p:nvSpPr>
        <p:spPr>
          <a:xfrm>
            <a:off x="457200" y="5550408"/>
            <a:ext cx="6858000" cy="69113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7" name="TextBox 16"/>
          <p:cNvSpPr txBox="1"/>
          <p:nvPr/>
        </p:nvSpPr>
        <p:spPr>
          <a:xfrm>
            <a:off x="512064" y="5596128"/>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5th Grade</a:t>
            </a:r>
          </a:p>
        </p:txBody>
      </p:sp>
      <p:sp>
        <p:nvSpPr>
          <p:cNvPr id="18" name="TextBox 17"/>
          <p:cNvSpPr txBox="1"/>
          <p:nvPr/>
        </p:nvSpPr>
        <p:spPr>
          <a:xfrm>
            <a:off x="1426464" y="5596128"/>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Electricity, Magnetism, &amp; Chemistry</a:t>
            </a:r>
          </a:p>
        </p:txBody>
      </p:sp>
      <p:sp>
        <p:nvSpPr>
          <p:cNvPr id="19" name="TextBox 18"/>
          <p:cNvSpPr txBox="1"/>
          <p:nvPr/>
        </p:nvSpPr>
        <p:spPr>
          <a:xfrm>
            <a:off x="3072384" y="5586984"/>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Build a Circuit</a:t>
            </a:r>
            <a:r>
              <a:rPr sz="700" b="1" i="0">
                <a:solidFill>
                  <a:srgbClr val="00A8A8"/>
                </a:solidFill>
                <a:latin typeface="Open Sans"/>
              </a:rPr>
              <a:t>  [S5P2]</a:t>
            </a:r>
          </a:p>
          <a:p>
            <a:pPr algn="l">
              <a:lnSpc>
                <a:spcPct val="130000"/>
              </a:lnSpc>
            </a:pPr>
            <a:r>
              <a:rPr sz="800" b="0" i="0">
                <a:solidFill>
                  <a:srgbClr val="555555"/>
                </a:solidFill>
                <a:latin typeface="Open Sans"/>
              </a:rPr>
              <a:t>Make your own paper and foil circuit board. Then solder real electronic components on to make a working circuit. Your LED lights up when the circuit is complete!</a:t>
            </a:r>
          </a:p>
        </p:txBody>
      </p:sp>
      <p:sp>
        <p:nvSpPr>
          <p:cNvPr id="20" name="TextBox 19"/>
          <p:cNvSpPr txBox="1"/>
          <p:nvPr/>
        </p:nvSpPr>
        <p:spPr>
          <a:xfrm>
            <a:off x="512064" y="6287262"/>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8th Grade</a:t>
            </a:r>
          </a:p>
        </p:txBody>
      </p:sp>
      <p:sp>
        <p:nvSpPr>
          <p:cNvPr id="21" name="TextBox 20"/>
          <p:cNvSpPr txBox="1"/>
          <p:nvPr/>
        </p:nvSpPr>
        <p:spPr>
          <a:xfrm>
            <a:off x="1426464" y="6287262"/>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Force/Energy</a:t>
            </a:r>
          </a:p>
        </p:txBody>
      </p:sp>
      <p:sp>
        <p:nvSpPr>
          <p:cNvPr id="22" name="TextBox 21"/>
          <p:cNvSpPr txBox="1"/>
          <p:nvPr/>
        </p:nvSpPr>
        <p:spPr>
          <a:xfrm>
            <a:off x="3072384" y="6278118"/>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LED Tree</a:t>
            </a:r>
            <a:r>
              <a:rPr sz="700" b="1" i="0">
                <a:solidFill>
                  <a:srgbClr val="00A8A8"/>
                </a:solidFill>
                <a:latin typeface="Open Sans"/>
              </a:rPr>
              <a:t>  [S8P5]</a:t>
            </a:r>
          </a:p>
          <a:p>
            <a:pPr algn="l">
              <a:lnSpc>
                <a:spcPct val="130000"/>
              </a:lnSpc>
            </a:pPr>
            <a:r>
              <a:rPr sz="800" b="0" i="0">
                <a:solidFill>
                  <a:srgbClr val="555555"/>
                </a:solidFill>
                <a:latin typeface="Open Sans"/>
              </a:rPr>
              <a:t>Solder a multi-LED tree and measure voltage across each branch with a multimeter. What happens to the other LEDs when one branch opens? Why?</a:t>
            </a:r>
          </a:p>
        </p:txBody>
      </p:sp>
      <p:sp>
        <p:nvSpPr>
          <p:cNvPr id="23" name="Rectangle 22"/>
          <p:cNvSpPr/>
          <p:nvPr/>
        </p:nvSpPr>
        <p:spPr>
          <a:xfrm>
            <a:off x="457200" y="6932676"/>
            <a:ext cx="6858000" cy="69113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24" name="TextBox 23"/>
          <p:cNvSpPr txBox="1"/>
          <p:nvPr/>
        </p:nvSpPr>
        <p:spPr>
          <a:xfrm>
            <a:off x="512064" y="6978396"/>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Physics</a:t>
            </a:r>
          </a:p>
        </p:txBody>
      </p:sp>
      <p:sp>
        <p:nvSpPr>
          <p:cNvPr id="25" name="TextBox 24"/>
          <p:cNvSpPr txBox="1"/>
          <p:nvPr/>
        </p:nvSpPr>
        <p:spPr>
          <a:xfrm>
            <a:off x="1426464" y="6978396"/>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Waves, sound, light/optics, electricity, and magnetism</a:t>
            </a:r>
          </a:p>
        </p:txBody>
      </p:sp>
      <p:sp>
        <p:nvSpPr>
          <p:cNvPr id="26" name="TextBox 25"/>
          <p:cNvSpPr txBox="1"/>
          <p:nvPr/>
        </p:nvSpPr>
        <p:spPr>
          <a:xfrm>
            <a:off x="3072384" y="6969252"/>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Ohm's Law Lab</a:t>
            </a:r>
            <a:r>
              <a:rPr sz="700" b="1" i="0">
                <a:solidFill>
                  <a:srgbClr val="00A8A8"/>
                </a:solidFill>
                <a:latin typeface="Open Sans"/>
              </a:rPr>
              <a:t>  [SP5.d]</a:t>
            </a:r>
          </a:p>
          <a:p>
            <a:pPr algn="l">
              <a:lnSpc>
                <a:spcPct val="130000"/>
              </a:lnSpc>
            </a:pPr>
            <a:r>
              <a:rPr sz="800" b="0" i="0">
                <a:solidFill>
                  <a:srgbClr val="555555"/>
                </a:solidFill>
                <a:latin typeface="Open Sans"/>
              </a:rPr>
              <a:t>Solder a circuit with resistors in series and parallel. Measure V, I, and R with a multimeter. Verify V=IR and calculate power dissipation.</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457200"/>
            <a:ext cx="4754880" cy="502920"/>
          </a:xfrm>
          <a:prstGeom prst="rect">
            <a:avLst/>
          </a:prstGeom>
          <a:noFill/>
        </p:spPr>
        <p:txBody>
          <a:bodyPr wrap="square" lIns="18288" rIns="18288" tIns="9144" bIns="9144" anchor="t">
            <a:spAutoFit/>
          </a:bodyPr>
          <a:lstStyle/>
          <a:p>
            <a:pPr algn="l"/>
            <a:r>
              <a:rPr sz="2400" b="1" i="0">
                <a:solidFill>
                  <a:srgbClr val="00A8A8"/>
                </a:solidFill>
                <a:latin typeface="Open Sans"/>
              </a:rPr>
              <a:t>Arduino Basics</a:t>
            </a:r>
          </a:p>
        </p:txBody>
      </p:sp>
      <p:sp>
        <p:nvSpPr>
          <p:cNvPr id="3" name="Rounded Rectangle 2"/>
          <p:cNvSpPr/>
          <p:nvPr/>
        </p:nvSpPr>
        <p:spPr>
          <a:xfrm>
            <a:off x="5303520" y="502920"/>
            <a:ext cx="2011680" cy="292608"/>
          </a:xfrm>
          <a:prstGeom prst="roundRect">
            <a:avLst>
              <a:gd name="adj" fmla="val 40000"/>
            </a:avLst>
          </a:prstGeom>
          <a:solidFill>
            <a:srgbClr val="00A8A8"/>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4" name="TextBox 3"/>
          <p:cNvSpPr txBox="1"/>
          <p:nvPr/>
        </p:nvSpPr>
        <p:spPr>
          <a:xfrm>
            <a:off x="5303520" y="530352"/>
            <a:ext cx="2011680" cy="237744"/>
          </a:xfrm>
          <a:prstGeom prst="rect">
            <a:avLst/>
          </a:prstGeom>
          <a:noFill/>
        </p:spPr>
        <p:txBody>
          <a:bodyPr wrap="square" lIns="18288" rIns="18288" tIns="9144" bIns="9144" anchor="ctr">
            <a:spAutoFit/>
          </a:bodyPr>
          <a:lstStyle/>
          <a:p>
            <a:pPr algn="ctr"/>
            <a:r>
              <a:rPr sz="800" b="1" i="0">
                <a:solidFill>
                  <a:srgbClr val="FFFFFF"/>
                </a:solidFill>
                <a:latin typeface="Open Sans"/>
              </a:rPr>
              <a:t>Electronics</a:t>
            </a:r>
          </a:p>
        </p:txBody>
      </p:sp>
      <p:pic>
        <p:nvPicPr>
          <p:cNvPr id="5" name="Picture 4" descr="arduino-basics.jpg"/>
          <p:cNvPicPr>
            <a:picLocks noChangeAspect="1"/>
          </p:cNvPicPr>
          <p:nvPr/>
        </p:nvPicPr>
        <p:blipFill>
          <a:blip r:embed="rId2"/>
          <a:stretch>
            <a:fillRect/>
          </a:stretch>
        </p:blipFill>
        <p:spPr>
          <a:xfrm>
            <a:off x="457200" y="1005840"/>
            <a:ext cx="6858000" cy="2286000"/>
          </a:xfrm>
          <a:prstGeom prst="roundRect">
            <a:avLst>
              <a:gd name="adj" fmla="val 4000"/>
            </a:avLst>
          </a:prstGeom>
        </p:spPr>
      </p:pic>
      <p:sp>
        <p:nvSpPr>
          <p:cNvPr id="6" name="TextBox 5"/>
          <p:cNvSpPr txBox="1"/>
          <p:nvPr/>
        </p:nvSpPr>
        <p:spPr>
          <a:xfrm>
            <a:off x="457200" y="3383280"/>
            <a:ext cx="6858000" cy="640080"/>
          </a:xfrm>
          <a:prstGeom prst="rect">
            <a:avLst/>
          </a:prstGeom>
          <a:noFill/>
        </p:spPr>
        <p:txBody>
          <a:bodyPr wrap="square" lIns="36576" rIns="36576" tIns="18288" bIns="18288" anchor="t">
            <a:spAutoFit/>
          </a:bodyPr>
          <a:lstStyle/>
          <a:p>
            <a:pPr algn="l">
              <a:lnSpc>
                <a:spcPct val="140000"/>
              </a:lnSpc>
            </a:pPr>
            <a:r>
              <a:rPr sz="1300" b="0" i="1">
                <a:solidFill>
                  <a:srgbClr val="2D3142"/>
                </a:solidFill>
                <a:latin typeface="Open Sans"/>
              </a:rPr>
              <a:t>Program microcontrollers to control lights, motors, and sensors!</a:t>
            </a:r>
          </a:p>
        </p:txBody>
      </p:sp>
      <p:sp>
        <p:nvSpPr>
          <p:cNvPr id="7" name="Rounded Rectangle 6"/>
          <p:cNvSpPr/>
          <p:nvPr/>
        </p:nvSpPr>
        <p:spPr>
          <a:xfrm>
            <a:off x="457200" y="4160520"/>
            <a:ext cx="5760720" cy="1056640"/>
          </a:xfrm>
          <a:prstGeom prst="roundRect">
            <a:avLst>
              <a:gd name="adj" fmla="val 5000"/>
            </a:avLst>
          </a:prstGeom>
          <a:solidFill>
            <a:srgbClr val="F8F9FA"/>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8" name="Rectangle 7"/>
          <p:cNvSpPr/>
          <p:nvPr/>
        </p:nvSpPr>
        <p:spPr>
          <a:xfrm>
            <a:off x="457200" y="4160520"/>
            <a:ext cx="36576" cy="1056640"/>
          </a:xfrm>
          <a:prstGeom prst="rect">
            <a:avLst/>
          </a:prstGeom>
          <a:solidFill>
            <a:srgbClr val="00A8A8"/>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9" name="TextBox 8"/>
          <p:cNvSpPr txBox="1"/>
          <p:nvPr/>
        </p:nvSpPr>
        <p:spPr>
          <a:xfrm>
            <a:off x="566928" y="4233672"/>
            <a:ext cx="5596128" cy="965199"/>
          </a:xfrm>
          <a:prstGeom prst="rect">
            <a:avLst/>
          </a:prstGeom>
          <a:noFill/>
        </p:spPr>
        <p:txBody>
          <a:bodyPr wrap="square" lIns="36576" rIns="36576" tIns="18288" bIns="18288" anchor="t">
            <a:spAutoFit/>
          </a:bodyPr>
          <a:lstStyle/>
          <a:p>
            <a:pPr algn="l">
              <a:lnSpc>
                <a:spcPct val="130000"/>
              </a:lnSpc>
            </a:pPr>
            <a:r>
              <a:rPr sz="1100" b="1" i="0">
                <a:solidFill>
                  <a:srgbClr val="00A8A8"/>
                </a:solidFill>
                <a:latin typeface="Open Sans"/>
              </a:rPr>
              <a:t>Take-home: </a:t>
            </a:r>
            <a:r>
              <a:rPr sz="1100" b="0" i="0">
                <a:solidFill>
                  <a:srgbClr val="2D3142"/>
                </a:solidFill>
                <a:latin typeface="Open Sans"/>
              </a:rPr>
              <a:t>Students keep their Arduino boards</a:t>
            </a:r>
          </a:p>
          <a:p>
            <a:pPr algn="l">
              <a:lnSpc>
                <a:spcPct val="130000"/>
              </a:lnSpc>
            </a:pPr>
            <a:r>
              <a:rPr sz="1100" b="1" i="0">
                <a:solidFill>
                  <a:srgbClr val="00A8A8"/>
                </a:solidFill>
                <a:latin typeface="Open Sans"/>
              </a:rPr>
              <a:t>Space needed: </a:t>
            </a:r>
            <a:r>
              <a:rPr sz="1100" b="0" i="0">
                <a:solidFill>
                  <a:srgbClr val="2D3142"/>
                </a:solidFill>
                <a:latin typeface="Open Sans"/>
              </a:rPr>
              <a:t>Tables with computers and internet access</a:t>
            </a:r>
          </a:p>
          <a:p>
            <a:pPr algn="l">
              <a:lnSpc>
                <a:spcPct val="130000"/>
              </a:lnSpc>
            </a:pPr>
            <a:r>
              <a:rPr sz="1100" b="1" i="0">
                <a:solidFill>
                  <a:srgbClr val="00A8A8"/>
                </a:solidFill>
                <a:latin typeface="Open Sans"/>
              </a:rPr>
              <a:t>Notes: </a:t>
            </a:r>
            <a:r>
              <a:rPr sz="1100" b="0" i="0">
                <a:solidFill>
                  <a:srgbClr val="2D3142"/>
                </a:solidFill>
                <a:latin typeface="Open Sans"/>
              </a:rPr>
              <a:t>Computers must have Arduino Cloud Agent installed</a:t>
            </a:r>
          </a:p>
          <a:p>
            <a:pPr algn="l">
              <a:lnSpc>
                <a:spcPct val="130000"/>
              </a:lnSpc>
            </a:pPr>
            <a:r>
              <a:rPr sz="1100" b="1" i="0">
                <a:solidFill>
                  <a:srgbClr val="00A8A8"/>
                </a:solidFill>
                <a:latin typeface="Open Sans"/>
              </a:rPr>
              <a:t>Online: </a:t>
            </a:r>
            <a:r>
              <a:rPr sz="1000" b="0" i="0">
                <a:solidFill>
                  <a:srgbClr val="00A8A8"/>
                </a:solidFill>
                <a:latin typeface="Courier New"/>
              </a:rPr>
              <a:t>/programs/arduino-basics/</a:t>
            </a:r>
          </a:p>
        </p:txBody>
      </p:sp>
      <p:pic>
        <p:nvPicPr>
          <p:cNvPr id="10" name="Picture 9" descr="arduino-basics.png"/>
          <p:cNvPicPr>
            <a:picLocks noChangeAspect="1"/>
          </p:cNvPicPr>
          <p:nvPr/>
        </p:nvPicPr>
        <p:blipFill>
          <a:blip r:embed="rId3"/>
          <a:stretch>
            <a:fillRect/>
          </a:stretch>
        </p:blipFill>
        <p:spPr>
          <a:xfrm>
            <a:off x="6400800" y="4160520"/>
            <a:ext cx="914400" cy="914400"/>
          </a:xfrm>
          <a:prstGeom prst="rect">
            <a:avLst/>
          </a:prstGeom>
        </p:spPr>
      </p:pic>
      <p:sp>
        <p:nvSpPr>
          <p:cNvPr id="11" name="TextBox 10"/>
          <p:cNvSpPr txBox="1"/>
          <p:nvPr/>
        </p:nvSpPr>
        <p:spPr>
          <a:xfrm>
            <a:off x="6400800" y="5093207"/>
            <a:ext cx="914400" cy="228600"/>
          </a:xfrm>
          <a:prstGeom prst="rect">
            <a:avLst/>
          </a:prstGeom>
          <a:noFill/>
        </p:spPr>
        <p:txBody>
          <a:bodyPr wrap="square" lIns="18288" rIns="18288" tIns="9144" bIns="9144" anchor="t">
            <a:spAutoFit/>
          </a:bodyPr>
          <a:lstStyle/>
          <a:p>
            <a:pPr algn="ctr"/>
            <a:r>
              <a:rPr sz="700" b="0" i="0">
                <a:solidFill>
                  <a:srgbClr val="666666"/>
                </a:solidFill>
                <a:latin typeface="Courier New"/>
              </a:rPr>
              <a:t>arduino-basics</a:t>
            </a:r>
          </a:p>
        </p:txBody>
      </p:sp>
      <p:sp>
        <p:nvSpPr>
          <p:cNvPr id="12" name="Rounded Rectangle 11"/>
          <p:cNvSpPr/>
          <p:nvPr/>
        </p:nvSpPr>
        <p:spPr>
          <a:xfrm>
            <a:off x="457200" y="5400039"/>
            <a:ext cx="6858000" cy="292608"/>
          </a:xfrm>
          <a:prstGeom prst="roundRect">
            <a:avLst>
              <a:gd name="adj" fmla="val 0"/>
            </a:avLst>
          </a:prstGeom>
          <a:solidFill>
            <a:srgbClr val="00A8A8"/>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3" name="TextBox 12"/>
          <p:cNvSpPr txBox="1"/>
          <p:nvPr/>
        </p:nvSpPr>
        <p:spPr>
          <a:xfrm>
            <a:off x="512064" y="5445759"/>
            <a:ext cx="82296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LEVEL</a:t>
            </a:r>
          </a:p>
        </p:txBody>
      </p:sp>
      <p:sp>
        <p:nvSpPr>
          <p:cNvPr id="14" name="TextBox 13"/>
          <p:cNvSpPr txBox="1"/>
          <p:nvPr/>
        </p:nvSpPr>
        <p:spPr>
          <a:xfrm>
            <a:off x="1426464" y="5445759"/>
            <a:ext cx="1554480" cy="237744"/>
          </a:xfrm>
          <a:prstGeom prst="rect">
            <a:avLst/>
          </a:prstGeom>
          <a:noFill/>
        </p:spPr>
        <p:txBody>
          <a:bodyPr wrap="square" lIns="18288" rIns="18288" tIns="9144" bIns="9144" anchor="ctr">
            <a:spAutoFit/>
          </a:bodyPr>
          <a:lstStyle/>
          <a:p>
            <a:pPr algn="l"/>
            <a:r>
              <a:rPr sz="900" b="1" i="0">
                <a:solidFill>
                  <a:srgbClr val="FFFFFF"/>
                </a:solidFill>
                <a:latin typeface="Open Sans"/>
              </a:rPr>
              <a:t>TOPIC</a:t>
            </a:r>
          </a:p>
        </p:txBody>
      </p:sp>
      <p:sp>
        <p:nvSpPr>
          <p:cNvPr id="15" name="TextBox 14"/>
          <p:cNvSpPr txBox="1"/>
          <p:nvPr/>
        </p:nvSpPr>
        <p:spPr>
          <a:xfrm>
            <a:off x="3072384" y="5445759"/>
            <a:ext cx="420624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LESSON</a:t>
            </a:r>
          </a:p>
        </p:txBody>
      </p:sp>
      <p:sp>
        <p:nvSpPr>
          <p:cNvPr id="16" name="Rectangle 15"/>
          <p:cNvSpPr/>
          <p:nvPr/>
        </p:nvSpPr>
        <p:spPr>
          <a:xfrm>
            <a:off x="457200" y="5692648"/>
            <a:ext cx="6858000" cy="55905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7" name="TextBox 16"/>
          <p:cNvSpPr txBox="1"/>
          <p:nvPr/>
        </p:nvSpPr>
        <p:spPr>
          <a:xfrm>
            <a:off x="512064" y="5738368"/>
            <a:ext cx="822960" cy="485902"/>
          </a:xfrm>
          <a:prstGeom prst="rect">
            <a:avLst/>
          </a:prstGeom>
          <a:noFill/>
        </p:spPr>
        <p:txBody>
          <a:bodyPr wrap="square" lIns="18288" rIns="18288" tIns="9144" bIns="9144" anchor="t">
            <a:spAutoFit/>
          </a:bodyPr>
          <a:lstStyle/>
          <a:p>
            <a:pPr algn="l"/>
            <a:r>
              <a:rPr sz="900" b="0" i="0">
                <a:solidFill>
                  <a:srgbClr val="2D3142"/>
                </a:solidFill>
                <a:latin typeface="Open Sans"/>
              </a:rPr>
              <a:t>5th Grade</a:t>
            </a:r>
          </a:p>
        </p:txBody>
      </p:sp>
      <p:sp>
        <p:nvSpPr>
          <p:cNvPr id="18" name="TextBox 17"/>
          <p:cNvSpPr txBox="1"/>
          <p:nvPr/>
        </p:nvSpPr>
        <p:spPr>
          <a:xfrm>
            <a:off x="1426464" y="5738368"/>
            <a:ext cx="1554480" cy="48590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Electricity, Magnetism, &amp; Chemistry</a:t>
            </a:r>
          </a:p>
        </p:txBody>
      </p:sp>
      <p:sp>
        <p:nvSpPr>
          <p:cNvPr id="19" name="TextBox 18"/>
          <p:cNvSpPr txBox="1"/>
          <p:nvPr/>
        </p:nvSpPr>
        <p:spPr>
          <a:xfrm>
            <a:off x="3072384" y="5729224"/>
            <a:ext cx="4206240" cy="50419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Programmable Circuits</a:t>
            </a:r>
            <a:r>
              <a:rPr sz="700" b="1" i="0">
                <a:solidFill>
                  <a:srgbClr val="00A8A8"/>
                </a:solidFill>
                <a:latin typeface="Open Sans"/>
              </a:rPr>
              <a:t>  [S5P2]</a:t>
            </a:r>
          </a:p>
          <a:p>
            <a:pPr algn="l">
              <a:lnSpc>
                <a:spcPct val="130000"/>
              </a:lnSpc>
            </a:pPr>
            <a:r>
              <a:rPr sz="800" b="0" i="0">
                <a:solidFill>
                  <a:srgbClr val="555555"/>
                </a:solidFill>
                <a:latin typeface="Open Sans"/>
              </a:rPr>
              <a:t>Wire LEDs, buttons, and sensors to a microcontroller. Write code to control the circuit. Make lights blink in patterns you design.</a:t>
            </a:r>
          </a:p>
        </p:txBody>
      </p:sp>
      <p:sp>
        <p:nvSpPr>
          <p:cNvPr id="20" name="TextBox 19"/>
          <p:cNvSpPr txBox="1"/>
          <p:nvPr/>
        </p:nvSpPr>
        <p:spPr>
          <a:xfrm>
            <a:off x="512064" y="6297422"/>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6th Grade</a:t>
            </a:r>
          </a:p>
        </p:txBody>
      </p:sp>
      <p:sp>
        <p:nvSpPr>
          <p:cNvPr id="21" name="TextBox 20"/>
          <p:cNvSpPr txBox="1"/>
          <p:nvPr/>
        </p:nvSpPr>
        <p:spPr>
          <a:xfrm>
            <a:off x="1426464" y="6297422"/>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Expressions/Stats</a:t>
            </a:r>
          </a:p>
        </p:txBody>
      </p:sp>
      <p:sp>
        <p:nvSpPr>
          <p:cNvPr id="22" name="TextBox 21"/>
          <p:cNvSpPr txBox="1"/>
          <p:nvPr/>
        </p:nvSpPr>
        <p:spPr>
          <a:xfrm>
            <a:off x="3072384" y="6288278"/>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Sensor Thresholds</a:t>
            </a:r>
            <a:r>
              <a:rPr sz="700" b="1" i="0">
                <a:solidFill>
                  <a:srgbClr val="00A8A8"/>
                </a:solidFill>
                <a:latin typeface="Open Sans"/>
              </a:rPr>
              <a:t>  [6.EE]</a:t>
            </a:r>
          </a:p>
          <a:p>
            <a:pPr algn="l">
              <a:lnSpc>
                <a:spcPct val="130000"/>
              </a:lnSpc>
            </a:pPr>
            <a:r>
              <a:rPr sz="800" b="0" i="0">
                <a:solidFill>
                  <a:srgbClr val="555555"/>
                </a:solidFill>
                <a:latin typeface="Open Sans"/>
              </a:rPr>
              <a:t>Write an inequality for your alarm: if sensor &gt; threshold, beep. Rearrange the expression to find the trigger temperature. Test it with real sensor data.</a:t>
            </a:r>
          </a:p>
        </p:txBody>
      </p:sp>
      <p:sp>
        <p:nvSpPr>
          <p:cNvPr id="23" name="Rectangle 22"/>
          <p:cNvSpPr/>
          <p:nvPr/>
        </p:nvSpPr>
        <p:spPr>
          <a:xfrm>
            <a:off x="457200" y="6942836"/>
            <a:ext cx="6858000" cy="69113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24" name="TextBox 23"/>
          <p:cNvSpPr txBox="1"/>
          <p:nvPr/>
        </p:nvSpPr>
        <p:spPr>
          <a:xfrm>
            <a:off x="512064" y="6988556"/>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8th Grade</a:t>
            </a:r>
          </a:p>
        </p:txBody>
      </p:sp>
      <p:sp>
        <p:nvSpPr>
          <p:cNvPr id="25" name="TextBox 24"/>
          <p:cNvSpPr txBox="1"/>
          <p:nvPr/>
        </p:nvSpPr>
        <p:spPr>
          <a:xfrm>
            <a:off x="1426464" y="6988556"/>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Equations</a:t>
            </a:r>
          </a:p>
        </p:txBody>
      </p:sp>
      <p:sp>
        <p:nvSpPr>
          <p:cNvPr id="26" name="TextBox 25"/>
          <p:cNvSpPr txBox="1"/>
          <p:nvPr/>
        </p:nvSpPr>
        <p:spPr>
          <a:xfrm>
            <a:off x="3072384" y="6979412"/>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Linear Functions from Sensor Data</a:t>
            </a:r>
            <a:r>
              <a:rPr sz="700" b="1" i="0">
                <a:solidFill>
                  <a:srgbClr val="00A8A8"/>
                </a:solidFill>
                <a:latin typeface="Open Sans"/>
              </a:rPr>
              <a:t>  [8.F]</a:t>
            </a:r>
          </a:p>
          <a:p>
            <a:pPr algn="l">
              <a:lnSpc>
                <a:spcPct val="130000"/>
              </a:lnSpc>
            </a:pPr>
            <a:r>
              <a:rPr sz="800" b="0" i="0">
                <a:solidFill>
                  <a:srgbClr val="555555"/>
                </a:solidFill>
                <a:latin typeface="Open Sans"/>
              </a:rPr>
              <a:t>Graph Arduino temperature sensor voltage vs. actual temperature. Find the linear function y = mx + b from the data. Use your equation to predict the temperature at a new voltage reading, then verify.</a:t>
            </a:r>
          </a:p>
        </p:txBody>
      </p:sp>
      <p:sp>
        <p:nvSpPr>
          <p:cNvPr id="27" name="TextBox 26"/>
          <p:cNvSpPr txBox="1"/>
          <p:nvPr/>
        </p:nvSpPr>
        <p:spPr>
          <a:xfrm>
            <a:off x="512064" y="7679690"/>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8th Grade</a:t>
            </a:r>
          </a:p>
        </p:txBody>
      </p:sp>
      <p:sp>
        <p:nvSpPr>
          <p:cNvPr id="28" name="TextBox 27"/>
          <p:cNvSpPr txBox="1"/>
          <p:nvPr/>
        </p:nvSpPr>
        <p:spPr>
          <a:xfrm>
            <a:off x="1426464" y="7679690"/>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Force/Energy</a:t>
            </a:r>
          </a:p>
        </p:txBody>
      </p:sp>
      <p:sp>
        <p:nvSpPr>
          <p:cNvPr id="29" name="TextBox 28"/>
          <p:cNvSpPr txBox="1"/>
          <p:nvPr/>
        </p:nvSpPr>
        <p:spPr>
          <a:xfrm>
            <a:off x="3072384" y="7670545"/>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Sensor-Driven Circuits</a:t>
            </a:r>
            <a:r>
              <a:rPr sz="700" b="1" i="0">
                <a:solidFill>
                  <a:srgbClr val="00A8A8"/>
                </a:solidFill>
                <a:latin typeface="Open Sans"/>
              </a:rPr>
              <a:t>  [S8P5]</a:t>
            </a:r>
          </a:p>
          <a:p>
            <a:pPr algn="l">
              <a:lnSpc>
                <a:spcPct val="130000"/>
              </a:lnSpc>
            </a:pPr>
            <a:r>
              <a:rPr sz="800" b="0" i="0">
                <a:solidFill>
                  <a:srgbClr val="555555"/>
                </a:solidFill>
                <a:latin typeface="Open Sans"/>
              </a:rPr>
              <a:t>Wire light sensors, temperature sensors, and motors. Program the Arduino to respond to input. Build a circuit that reacts to the environment.</a:t>
            </a:r>
          </a:p>
        </p:txBody>
      </p:sp>
      <p:sp>
        <p:nvSpPr>
          <p:cNvPr id="30" name="Rectangle 29"/>
          <p:cNvSpPr/>
          <p:nvPr/>
        </p:nvSpPr>
        <p:spPr>
          <a:xfrm>
            <a:off x="457200" y="8325104"/>
            <a:ext cx="6858000" cy="59207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31" name="TextBox 30"/>
          <p:cNvSpPr txBox="1"/>
          <p:nvPr/>
        </p:nvSpPr>
        <p:spPr>
          <a:xfrm>
            <a:off x="512064" y="8370824"/>
            <a:ext cx="822960" cy="518922"/>
          </a:xfrm>
          <a:prstGeom prst="rect">
            <a:avLst/>
          </a:prstGeom>
          <a:noFill/>
        </p:spPr>
        <p:txBody>
          <a:bodyPr wrap="square" lIns="18288" rIns="18288" tIns="9144" bIns="9144" anchor="t">
            <a:spAutoFit/>
          </a:bodyPr>
          <a:lstStyle/>
          <a:p>
            <a:pPr algn="l"/>
            <a:r>
              <a:rPr sz="900" b="0" i="0">
                <a:solidFill>
                  <a:srgbClr val="2D3142"/>
                </a:solidFill>
                <a:latin typeface="Open Sans"/>
              </a:rPr>
              <a:t>Algebra</a:t>
            </a:r>
          </a:p>
        </p:txBody>
      </p:sp>
      <p:sp>
        <p:nvSpPr>
          <p:cNvPr id="32" name="TextBox 31"/>
          <p:cNvSpPr txBox="1"/>
          <p:nvPr/>
        </p:nvSpPr>
        <p:spPr>
          <a:xfrm>
            <a:off x="1426464" y="8370824"/>
            <a:ext cx="1554480" cy="51892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Linear functions, equations/inequalities, and rate of change</a:t>
            </a:r>
          </a:p>
        </p:txBody>
      </p:sp>
      <p:sp>
        <p:nvSpPr>
          <p:cNvPr id="33" name="TextBox 32"/>
          <p:cNvSpPr txBox="1"/>
          <p:nvPr/>
        </p:nvSpPr>
        <p:spPr>
          <a:xfrm>
            <a:off x="3072384" y="8361679"/>
            <a:ext cx="4206240" cy="53721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Sensor Data Modeling</a:t>
            </a:r>
            <a:r>
              <a:rPr sz="700" b="1" i="0">
                <a:solidFill>
                  <a:srgbClr val="00A8A8"/>
                </a:solidFill>
                <a:latin typeface="Open Sans"/>
              </a:rPr>
              <a:t>  [A.CED]</a:t>
            </a:r>
          </a:p>
          <a:p>
            <a:pPr algn="l">
              <a:lnSpc>
                <a:spcPct val="130000"/>
              </a:lnSpc>
            </a:pPr>
            <a:r>
              <a:rPr sz="800" b="0" i="0">
                <a:solidFill>
                  <a:srgbClr val="555555"/>
                </a:solidFill>
                <a:latin typeface="Open Sans"/>
              </a:rPr>
              <a:t>Read temperature sensor data over time. Write a linear equation that models the cooling curve. Predict the temperature at time t.</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457200"/>
            <a:ext cx="6858000" cy="457200"/>
          </a:xfrm>
          <a:prstGeom prst="rect">
            <a:avLst/>
          </a:prstGeom>
          <a:noFill/>
        </p:spPr>
        <p:txBody>
          <a:bodyPr wrap="square" lIns="18288" rIns="18288" tIns="9144" bIns="9144" anchor="t">
            <a:spAutoFit/>
          </a:bodyPr>
          <a:lstStyle/>
          <a:p>
            <a:pPr algn="l"/>
            <a:r>
              <a:rPr sz="2000" b="1" i="0">
                <a:solidFill>
                  <a:srgbClr val="00A8A8"/>
                </a:solidFill>
                <a:latin typeface="Open Sans"/>
              </a:rPr>
              <a:t>Arduino Basics</a:t>
            </a:r>
          </a:p>
        </p:txBody>
      </p:sp>
      <p:sp>
        <p:nvSpPr>
          <p:cNvPr id="3" name="TextBox 2"/>
          <p:cNvSpPr txBox="1"/>
          <p:nvPr/>
        </p:nvSpPr>
        <p:spPr>
          <a:xfrm>
            <a:off x="457200" y="822960"/>
            <a:ext cx="6858000" cy="274320"/>
          </a:xfrm>
          <a:prstGeom prst="rect">
            <a:avLst/>
          </a:prstGeom>
          <a:noFill/>
        </p:spPr>
        <p:txBody>
          <a:bodyPr wrap="square" lIns="18288" rIns="18288" tIns="9144" bIns="9144" anchor="t">
            <a:spAutoFit/>
          </a:bodyPr>
          <a:lstStyle/>
          <a:p>
            <a:pPr algn="l"/>
            <a:r>
              <a:rPr sz="1000" b="0" i="1">
                <a:solidFill>
                  <a:srgbClr val="666666"/>
                </a:solidFill>
                <a:latin typeface="Open Sans"/>
              </a:rPr>
              <a:t>Grade-level lessons (continued)</a:t>
            </a:r>
          </a:p>
        </p:txBody>
      </p:sp>
      <p:sp>
        <p:nvSpPr>
          <p:cNvPr id="4" name="Rounded Rectangle 3"/>
          <p:cNvSpPr/>
          <p:nvPr/>
        </p:nvSpPr>
        <p:spPr>
          <a:xfrm>
            <a:off x="457200" y="1234440"/>
            <a:ext cx="6858000" cy="292608"/>
          </a:xfrm>
          <a:prstGeom prst="roundRect">
            <a:avLst>
              <a:gd name="adj" fmla="val 0"/>
            </a:avLst>
          </a:prstGeom>
          <a:solidFill>
            <a:srgbClr val="00A8A8"/>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5" name="TextBox 4"/>
          <p:cNvSpPr txBox="1"/>
          <p:nvPr/>
        </p:nvSpPr>
        <p:spPr>
          <a:xfrm>
            <a:off x="512064" y="1280160"/>
            <a:ext cx="82296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LEVEL</a:t>
            </a:r>
          </a:p>
        </p:txBody>
      </p:sp>
      <p:sp>
        <p:nvSpPr>
          <p:cNvPr id="6" name="TextBox 5"/>
          <p:cNvSpPr txBox="1"/>
          <p:nvPr/>
        </p:nvSpPr>
        <p:spPr>
          <a:xfrm>
            <a:off x="1426464" y="1280160"/>
            <a:ext cx="1554480" cy="237744"/>
          </a:xfrm>
          <a:prstGeom prst="rect">
            <a:avLst/>
          </a:prstGeom>
          <a:noFill/>
        </p:spPr>
        <p:txBody>
          <a:bodyPr wrap="square" lIns="18288" rIns="18288" tIns="9144" bIns="9144" anchor="ctr">
            <a:spAutoFit/>
          </a:bodyPr>
          <a:lstStyle/>
          <a:p>
            <a:pPr algn="l"/>
            <a:r>
              <a:rPr sz="900" b="1" i="0">
                <a:solidFill>
                  <a:srgbClr val="FFFFFF"/>
                </a:solidFill>
                <a:latin typeface="Open Sans"/>
              </a:rPr>
              <a:t>TOPIC</a:t>
            </a:r>
          </a:p>
        </p:txBody>
      </p:sp>
      <p:sp>
        <p:nvSpPr>
          <p:cNvPr id="7" name="TextBox 6"/>
          <p:cNvSpPr txBox="1"/>
          <p:nvPr/>
        </p:nvSpPr>
        <p:spPr>
          <a:xfrm>
            <a:off x="3072384" y="1280160"/>
            <a:ext cx="420624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LESSON</a:t>
            </a:r>
          </a:p>
        </p:txBody>
      </p:sp>
      <p:sp>
        <p:nvSpPr>
          <p:cNvPr id="8" name="Rectangle 7"/>
          <p:cNvSpPr/>
          <p:nvPr/>
        </p:nvSpPr>
        <p:spPr>
          <a:xfrm>
            <a:off x="457200" y="1527048"/>
            <a:ext cx="6858000" cy="74066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9" name="TextBox 8"/>
          <p:cNvSpPr txBox="1"/>
          <p:nvPr/>
        </p:nvSpPr>
        <p:spPr>
          <a:xfrm>
            <a:off x="512064" y="1572768"/>
            <a:ext cx="822960" cy="667512"/>
          </a:xfrm>
          <a:prstGeom prst="rect">
            <a:avLst/>
          </a:prstGeom>
          <a:noFill/>
        </p:spPr>
        <p:txBody>
          <a:bodyPr wrap="square" lIns="18288" rIns="18288" tIns="9144" bIns="9144" anchor="t">
            <a:spAutoFit/>
          </a:bodyPr>
          <a:lstStyle/>
          <a:p>
            <a:pPr algn="l"/>
            <a:r>
              <a:rPr sz="900" b="0" i="0">
                <a:solidFill>
                  <a:srgbClr val="2D3142"/>
                </a:solidFill>
                <a:latin typeface="Open Sans"/>
              </a:rPr>
              <a:t>Advanced Algebra</a:t>
            </a:r>
          </a:p>
        </p:txBody>
      </p:sp>
      <p:sp>
        <p:nvSpPr>
          <p:cNvPr id="10" name="TextBox 9"/>
          <p:cNvSpPr txBox="1"/>
          <p:nvPr/>
        </p:nvSpPr>
        <p:spPr>
          <a:xfrm>
            <a:off x="1426464" y="1572768"/>
            <a:ext cx="1554480" cy="66751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Radical functions, logarithmic modeling, and statistical reasoning</a:t>
            </a:r>
          </a:p>
        </p:txBody>
      </p:sp>
      <p:sp>
        <p:nvSpPr>
          <p:cNvPr id="11" name="TextBox 10"/>
          <p:cNvSpPr txBox="1"/>
          <p:nvPr/>
        </p:nvSpPr>
        <p:spPr>
          <a:xfrm>
            <a:off x="3072384" y="1563624"/>
            <a:ext cx="4206240" cy="68580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Exponential RC Charging</a:t>
            </a:r>
            <a:r>
              <a:rPr sz="700" b="1" i="0">
                <a:solidFill>
                  <a:srgbClr val="00A8A8"/>
                </a:solidFill>
                <a:latin typeface="Open Sans"/>
              </a:rPr>
              <a:t>  [F.LE]</a:t>
            </a:r>
            <a:r>
              <a:rPr sz="700" b="1" i="0">
                <a:solidFill>
                  <a:srgbClr val="00A8A8"/>
                </a:solidFill>
                <a:latin typeface="Open Sans"/>
              </a:rPr>
              <a:t>  [F.BF]</a:t>
            </a:r>
          </a:p>
          <a:p>
            <a:pPr algn="l">
              <a:lnSpc>
                <a:spcPct val="130000"/>
              </a:lnSpc>
            </a:pPr>
            <a:r>
              <a:rPr sz="800" b="0" i="0">
                <a:solidFill>
                  <a:srgbClr val="555555"/>
                </a:solidFill>
                <a:latin typeface="Open Sans"/>
              </a:rPr>
              <a:t>Capacitor voltage follows V(t) = V0(1 - e^(-t/RC)). Measure the charging curve, fit the model, then invert it with logarithms to solve for t at any target voltage.</a:t>
            </a:r>
          </a:p>
        </p:txBody>
      </p:sp>
      <p:sp>
        <p:nvSpPr>
          <p:cNvPr id="12" name="TextBox 11"/>
          <p:cNvSpPr txBox="1"/>
          <p:nvPr/>
        </p:nvSpPr>
        <p:spPr>
          <a:xfrm>
            <a:off x="512064" y="2313432"/>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Pre-Calculus</a:t>
            </a:r>
          </a:p>
        </p:txBody>
      </p:sp>
      <p:sp>
        <p:nvSpPr>
          <p:cNvPr id="13" name="TextBox 12"/>
          <p:cNvSpPr txBox="1"/>
          <p:nvPr/>
        </p:nvSpPr>
        <p:spPr>
          <a:xfrm>
            <a:off x="1426464" y="2313432"/>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Polynomial, rational, exponential, and logarithmic functions</a:t>
            </a:r>
          </a:p>
        </p:txBody>
      </p:sp>
      <p:sp>
        <p:nvSpPr>
          <p:cNvPr id="14" name="TextBox 13"/>
          <p:cNvSpPr txBox="1"/>
          <p:nvPr/>
        </p:nvSpPr>
        <p:spPr>
          <a:xfrm>
            <a:off x="3072384" y="2304288"/>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Logarithmic Sensor Response</a:t>
            </a:r>
            <a:r>
              <a:rPr sz="700" b="1" i="0">
                <a:solidFill>
                  <a:srgbClr val="00A8A8"/>
                </a:solidFill>
                <a:latin typeface="Open Sans"/>
              </a:rPr>
              <a:t>  [F.BF]</a:t>
            </a:r>
          </a:p>
          <a:p>
            <a:pPr algn="l">
              <a:lnSpc>
                <a:spcPct val="130000"/>
              </a:lnSpc>
            </a:pPr>
            <a:r>
              <a:rPr sz="800" b="0" i="0">
                <a:solidFill>
                  <a:srgbClr val="555555"/>
                </a:solidFill>
                <a:latin typeface="Open Sans"/>
              </a:rPr>
              <a:t>Photoresistors respond logarithmically to light. Calibrate a sensor and derive the log conversion formula. Invert it to get light intensity from voltage.</a:t>
            </a:r>
          </a:p>
        </p:txBody>
      </p:sp>
      <p:sp>
        <p:nvSpPr>
          <p:cNvPr id="15" name="Rectangle 14"/>
          <p:cNvSpPr/>
          <p:nvPr/>
        </p:nvSpPr>
        <p:spPr>
          <a:xfrm>
            <a:off x="457200" y="2958846"/>
            <a:ext cx="6858000" cy="69113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6" name="TextBox 15"/>
          <p:cNvSpPr txBox="1"/>
          <p:nvPr/>
        </p:nvSpPr>
        <p:spPr>
          <a:xfrm>
            <a:off x="512064" y="3004566"/>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Calculus AB / BC</a:t>
            </a:r>
          </a:p>
        </p:txBody>
      </p:sp>
      <p:sp>
        <p:nvSpPr>
          <p:cNvPr id="17" name="TextBox 16"/>
          <p:cNvSpPr txBox="1"/>
          <p:nvPr/>
        </p:nvSpPr>
        <p:spPr>
          <a:xfrm>
            <a:off x="1426464" y="3004566"/>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Integration, differential equations</a:t>
            </a:r>
          </a:p>
        </p:txBody>
      </p:sp>
      <p:sp>
        <p:nvSpPr>
          <p:cNvPr id="18" name="TextBox 17"/>
          <p:cNvSpPr txBox="1"/>
          <p:nvPr/>
        </p:nvSpPr>
        <p:spPr>
          <a:xfrm>
            <a:off x="3072384" y="2995422"/>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Solving RC Differential Equations</a:t>
            </a:r>
            <a:r>
              <a:rPr sz="700" b="1" i="0">
                <a:solidFill>
                  <a:srgbClr val="00A8A8"/>
                </a:solidFill>
                <a:latin typeface="Open Sans"/>
              </a:rPr>
              <a:t>  [AP Calc]</a:t>
            </a:r>
          </a:p>
          <a:p>
            <a:pPr algn="l">
              <a:lnSpc>
                <a:spcPct val="130000"/>
              </a:lnSpc>
            </a:pPr>
            <a:r>
              <a:rPr sz="800" b="0" i="0">
                <a:solidFill>
                  <a:srgbClr val="555555"/>
                </a:solidFill>
                <a:latin typeface="Open Sans"/>
              </a:rPr>
              <a:t>The RC circuit obeys dV/dt = -V/RC. Solve the Ordinary Differential Equation (ODE) analytically, then compare to Arduino-measured data. Measure the time constant three ways.</a:t>
            </a:r>
          </a:p>
        </p:txBody>
      </p:sp>
      <p:sp>
        <p:nvSpPr>
          <p:cNvPr id="19" name="TextBox 18"/>
          <p:cNvSpPr txBox="1"/>
          <p:nvPr/>
        </p:nvSpPr>
        <p:spPr>
          <a:xfrm>
            <a:off x="512064" y="3695700"/>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AP Statistics</a:t>
            </a:r>
          </a:p>
        </p:txBody>
      </p:sp>
      <p:sp>
        <p:nvSpPr>
          <p:cNvPr id="20" name="TextBox 19"/>
          <p:cNvSpPr txBox="1"/>
          <p:nvPr/>
        </p:nvSpPr>
        <p:spPr>
          <a:xfrm>
            <a:off x="1426464" y="3695700"/>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Data exploration, sampling, experiments, and probability</a:t>
            </a:r>
          </a:p>
        </p:txBody>
      </p:sp>
      <p:sp>
        <p:nvSpPr>
          <p:cNvPr id="21" name="TextBox 20"/>
          <p:cNvSpPr txBox="1"/>
          <p:nvPr/>
        </p:nvSpPr>
        <p:spPr>
          <a:xfrm>
            <a:off x="3072384" y="3686556"/>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Sensor Data Exploration</a:t>
            </a:r>
            <a:r>
              <a:rPr sz="700" b="1" i="0">
                <a:solidFill>
                  <a:srgbClr val="00A8A8"/>
                </a:solidFill>
                <a:latin typeface="Open Sans"/>
              </a:rPr>
              <a:t>  [S.ID]</a:t>
            </a:r>
          </a:p>
          <a:p>
            <a:pPr algn="l">
              <a:lnSpc>
                <a:spcPct val="130000"/>
              </a:lnSpc>
            </a:pPr>
            <a:r>
              <a:rPr sz="800" b="0" i="0">
                <a:solidFill>
                  <a:srgbClr val="555555"/>
                </a:solidFill>
                <a:latin typeface="Open Sans"/>
              </a:rPr>
              <a:t>Collect temperature, light, or motion data from Arduino sensors. Create histograms and scatter plots. Describe the distribution and identify patterns.</a:t>
            </a:r>
          </a:p>
        </p:txBody>
      </p:sp>
      <p:sp>
        <p:nvSpPr>
          <p:cNvPr id="22" name="Rectangle 21"/>
          <p:cNvSpPr/>
          <p:nvPr/>
        </p:nvSpPr>
        <p:spPr>
          <a:xfrm>
            <a:off x="457200" y="4341114"/>
            <a:ext cx="6858000" cy="95529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23" name="TextBox 22"/>
          <p:cNvSpPr txBox="1"/>
          <p:nvPr/>
        </p:nvSpPr>
        <p:spPr>
          <a:xfrm>
            <a:off x="512064" y="4386834"/>
            <a:ext cx="822960" cy="882142"/>
          </a:xfrm>
          <a:prstGeom prst="rect">
            <a:avLst/>
          </a:prstGeom>
          <a:noFill/>
        </p:spPr>
        <p:txBody>
          <a:bodyPr wrap="square" lIns="18288" rIns="18288" tIns="9144" bIns="9144" anchor="t">
            <a:spAutoFit/>
          </a:bodyPr>
          <a:lstStyle/>
          <a:p>
            <a:pPr algn="l"/>
            <a:r>
              <a:rPr sz="900" b="0" i="0">
                <a:solidFill>
                  <a:srgbClr val="2D3142"/>
                </a:solidFill>
                <a:latin typeface="Open Sans"/>
              </a:rPr>
              <a:t>Physics</a:t>
            </a:r>
          </a:p>
        </p:txBody>
      </p:sp>
      <p:sp>
        <p:nvSpPr>
          <p:cNvPr id="24" name="TextBox 23"/>
          <p:cNvSpPr txBox="1"/>
          <p:nvPr/>
        </p:nvSpPr>
        <p:spPr>
          <a:xfrm>
            <a:off x="1426464" y="4386834"/>
            <a:ext cx="1554480" cy="88214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Waves, sound, light/optics, electricity, and magnetism</a:t>
            </a:r>
          </a:p>
        </p:txBody>
      </p:sp>
      <p:sp>
        <p:nvSpPr>
          <p:cNvPr id="25" name="TextBox 24"/>
          <p:cNvSpPr txBox="1"/>
          <p:nvPr/>
        </p:nvSpPr>
        <p:spPr>
          <a:xfrm>
            <a:off x="3072384" y="4377690"/>
            <a:ext cx="4206240" cy="90043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Speed of Sound</a:t>
            </a:r>
            <a:r>
              <a:rPr sz="700" b="1" i="0">
                <a:solidFill>
                  <a:srgbClr val="00A8A8"/>
                </a:solidFill>
                <a:latin typeface="Open Sans"/>
              </a:rPr>
              <a:t>  [SP4]</a:t>
            </a:r>
          </a:p>
          <a:p>
            <a:pPr algn="l">
              <a:lnSpc>
                <a:spcPct val="130000"/>
              </a:lnSpc>
            </a:pPr>
            <a:r>
              <a:rPr sz="800" b="0" i="0">
                <a:solidFill>
                  <a:srgbClr val="555555"/>
                </a:solidFill>
                <a:latin typeface="Open Sans"/>
              </a:rPr>
              <a:t>How fast does sound travel? Wire up an ultrasonic rangefinder, read the raw echo pulse to get the round-trip time in microseconds, and solve for the speed using a known distance. Compare the raw timing, the sensor-calculated value, and the textbook value - where does the disagreement come from?</a:t>
            </a:r>
          </a:p>
        </p:txBody>
      </p:sp>
      <p:sp>
        <p:nvSpPr>
          <p:cNvPr id="26" name="TextBox 25"/>
          <p:cNvSpPr txBox="1"/>
          <p:nvPr/>
        </p:nvSpPr>
        <p:spPr>
          <a:xfrm>
            <a:off x="512064" y="5342128"/>
            <a:ext cx="822960" cy="485902"/>
          </a:xfrm>
          <a:prstGeom prst="rect">
            <a:avLst/>
          </a:prstGeom>
          <a:noFill/>
        </p:spPr>
        <p:txBody>
          <a:bodyPr wrap="square" lIns="18288" rIns="18288" tIns="9144" bIns="9144" anchor="t">
            <a:spAutoFit/>
          </a:bodyPr>
          <a:lstStyle/>
          <a:p>
            <a:pPr algn="l"/>
            <a:r>
              <a:rPr sz="900" b="0" i="0">
                <a:solidFill>
                  <a:srgbClr val="2D3142"/>
                </a:solidFill>
                <a:latin typeface="Open Sans"/>
              </a:rPr>
              <a:t>AP Physics C</a:t>
            </a:r>
          </a:p>
        </p:txBody>
      </p:sp>
      <p:sp>
        <p:nvSpPr>
          <p:cNvPr id="27" name="TextBox 26"/>
          <p:cNvSpPr txBox="1"/>
          <p:nvPr/>
        </p:nvSpPr>
        <p:spPr>
          <a:xfrm>
            <a:off x="1426464" y="5342128"/>
            <a:ext cx="1554480" cy="48590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Electricity and Circuitry</a:t>
            </a:r>
          </a:p>
        </p:txBody>
      </p:sp>
      <p:sp>
        <p:nvSpPr>
          <p:cNvPr id="28" name="TextBox 27"/>
          <p:cNvSpPr txBox="1"/>
          <p:nvPr/>
        </p:nvSpPr>
        <p:spPr>
          <a:xfrm>
            <a:off x="3072384" y="5332984"/>
            <a:ext cx="4206240" cy="50419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RC Circuit Analysis</a:t>
            </a:r>
            <a:r>
              <a:rPr sz="700" b="1" i="0">
                <a:solidFill>
                  <a:srgbClr val="00A8A8"/>
                </a:solidFill>
                <a:latin typeface="Open Sans"/>
              </a:rPr>
              <a:t>  [AP C E&amp;M]</a:t>
            </a:r>
          </a:p>
          <a:p>
            <a:pPr algn="l">
              <a:lnSpc>
                <a:spcPct val="130000"/>
              </a:lnSpc>
            </a:pPr>
            <a:r>
              <a:rPr sz="800" b="0" i="0">
                <a:solidFill>
                  <a:srgbClr val="555555"/>
                </a:solidFill>
                <a:latin typeface="Open Sans"/>
              </a:rPr>
              <a:t>Build RC circuits and measure exponential charge/discharge curves. Fit the equation V(t) = V0*e^(-t/RC). Determine the time constant.</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457200"/>
            <a:ext cx="4754880" cy="502920"/>
          </a:xfrm>
          <a:prstGeom prst="rect">
            <a:avLst/>
          </a:prstGeom>
          <a:noFill/>
        </p:spPr>
        <p:txBody>
          <a:bodyPr wrap="square" lIns="18288" rIns="18288" tIns="9144" bIns="9144" anchor="t">
            <a:spAutoFit/>
          </a:bodyPr>
          <a:lstStyle/>
          <a:p>
            <a:pPr algn="l"/>
            <a:r>
              <a:rPr sz="2400" b="1" i="0">
                <a:solidFill>
                  <a:srgbClr val="00A8A8"/>
                </a:solidFill>
                <a:latin typeface="Open Sans"/>
              </a:rPr>
              <a:t>Build a Radio</a:t>
            </a:r>
          </a:p>
        </p:txBody>
      </p:sp>
      <p:sp>
        <p:nvSpPr>
          <p:cNvPr id="3" name="Rounded Rectangle 2"/>
          <p:cNvSpPr/>
          <p:nvPr/>
        </p:nvSpPr>
        <p:spPr>
          <a:xfrm>
            <a:off x="5303520" y="502920"/>
            <a:ext cx="2011680" cy="292608"/>
          </a:xfrm>
          <a:prstGeom prst="roundRect">
            <a:avLst>
              <a:gd name="adj" fmla="val 40000"/>
            </a:avLst>
          </a:prstGeom>
          <a:solidFill>
            <a:srgbClr val="00A8A8"/>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4" name="TextBox 3"/>
          <p:cNvSpPr txBox="1"/>
          <p:nvPr/>
        </p:nvSpPr>
        <p:spPr>
          <a:xfrm>
            <a:off x="5303520" y="530352"/>
            <a:ext cx="2011680" cy="237744"/>
          </a:xfrm>
          <a:prstGeom prst="rect">
            <a:avLst/>
          </a:prstGeom>
          <a:noFill/>
        </p:spPr>
        <p:txBody>
          <a:bodyPr wrap="square" lIns="18288" rIns="18288" tIns="9144" bIns="9144" anchor="ctr">
            <a:spAutoFit/>
          </a:bodyPr>
          <a:lstStyle/>
          <a:p>
            <a:pPr algn="ctr"/>
            <a:r>
              <a:rPr sz="800" b="1" i="0">
                <a:solidFill>
                  <a:srgbClr val="FFFFFF"/>
                </a:solidFill>
                <a:latin typeface="Open Sans"/>
              </a:rPr>
              <a:t>Electronics</a:t>
            </a:r>
          </a:p>
        </p:txBody>
      </p:sp>
      <p:pic>
        <p:nvPicPr>
          <p:cNvPr id="5" name="Picture 4" descr="build-a-radio.jpg"/>
          <p:cNvPicPr>
            <a:picLocks noChangeAspect="1"/>
          </p:cNvPicPr>
          <p:nvPr/>
        </p:nvPicPr>
        <p:blipFill>
          <a:blip r:embed="rId2"/>
          <a:stretch>
            <a:fillRect/>
          </a:stretch>
        </p:blipFill>
        <p:spPr>
          <a:xfrm>
            <a:off x="457200" y="1005840"/>
            <a:ext cx="6858000" cy="2286000"/>
          </a:xfrm>
          <a:prstGeom prst="roundRect">
            <a:avLst>
              <a:gd name="adj" fmla="val 4000"/>
            </a:avLst>
          </a:prstGeom>
        </p:spPr>
      </p:pic>
      <p:sp>
        <p:nvSpPr>
          <p:cNvPr id="6" name="TextBox 5"/>
          <p:cNvSpPr txBox="1"/>
          <p:nvPr/>
        </p:nvSpPr>
        <p:spPr>
          <a:xfrm>
            <a:off x="457200" y="3383280"/>
            <a:ext cx="6858000" cy="640080"/>
          </a:xfrm>
          <a:prstGeom prst="rect">
            <a:avLst/>
          </a:prstGeom>
          <a:noFill/>
        </p:spPr>
        <p:txBody>
          <a:bodyPr wrap="square" lIns="36576" rIns="36576" tIns="18288" bIns="18288" anchor="t">
            <a:spAutoFit/>
          </a:bodyPr>
          <a:lstStyle/>
          <a:p>
            <a:pPr algn="l">
              <a:lnSpc>
                <a:spcPct val="140000"/>
              </a:lnSpc>
            </a:pPr>
            <a:r>
              <a:rPr sz="1300" b="0" i="1">
                <a:solidFill>
                  <a:srgbClr val="2D3142"/>
                </a:solidFill>
                <a:latin typeface="Open Sans"/>
              </a:rPr>
              <a:t>Build a working AM transmitter from basic components using our Feltronics system!</a:t>
            </a:r>
          </a:p>
        </p:txBody>
      </p:sp>
      <p:sp>
        <p:nvSpPr>
          <p:cNvPr id="7" name="Rounded Rectangle 6"/>
          <p:cNvSpPr/>
          <p:nvPr/>
        </p:nvSpPr>
        <p:spPr>
          <a:xfrm>
            <a:off x="457200" y="4160520"/>
            <a:ext cx="5760720" cy="914400"/>
          </a:xfrm>
          <a:prstGeom prst="roundRect">
            <a:avLst>
              <a:gd name="adj" fmla="val 5000"/>
            </a:avLst>
          </a:prstGeom>
          <a:solidFill>
            <a:srgbClr val="F8F9FA"/>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8" name="Rectangle 7"/>
          <p:cNvSpPr/>
          <p:nvPr/>
        </p:nvSpPr>
        <p:spPr>
          <a:xfrm>
            <a:off x="457200" y="4160520"/>
            <a:ext cx="36576" cy="914400"/>
          </a:xfrm>
          <a:prstGeom prst="rect">
            <a:avLst/>
          </a:prstGeom>
          <a:solidFill>
            <a:srgbClr val="00A8A8"/>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9" name="TextBox 8"/>
          <p:cNvSpPr txBox="1"/>
          <p:nvPr/>
        </p:nvSpPr>
        <p:spPr>
          <a:xfrm>
            <a:off x="566928" y="4233672"/>
            <a:ext cx="5596128" cy="822960"/>
          </a:xfrm>
          <a:prstGeom prst="rect">
            <a:avLst/>
          </a:prstGeom>
          <a:noFill/>
        </p:spPr>
        <p:txBody>
          <a:bodyPr wrap="square" lIns="36576" rIns="36576" tIns="18288" bIns="18288" anchor="t">
            <a:spAutoFit/>
          </a:bodyPr>
          <a:lstStyle/>
          <a:p>
            <a:pPr algn="l">
              <a:lnSpc>
                <a:spcPct val="130000"/>
              </a:lnSpc>
            </a:pPr>
            <a:r>
              <a:rPr sz="1100" b="1" i="0">
                <a:solidFill>
                  <a:srgbClr val="00A8A8"/>
                </a:solidFill>
                <a:latin typeface="Open Sans"/>
              </a:rPr>
              <a:t>Take-home: </a:t>
            </a:r>
            <a:r>
              <a:rPr sz="1100" b="0" i="0">
                <a:solidFill>
                  <a:srgbClr val="2D3142"/>
                </a:solidFill>
                <a:latin typeface="Open Sans"/>
              </a:rPr>
              <a:t>Students keep their paper radios</a:t>
            </a:r>
          </a:p>
          <a:p>
            <a:pPr algn="l">
              <a:lnSpc>
                <a:spcPct val="130000"/>
              </a:lnSpc>
            </a:pPr>
            <a:r>
              <a:rPr sz="1100" b="1" i="0">
                <a:solidFill>
                  <a:srgbClr val="00A8A8"/>
                </a:solidFill>
                <a:latin typeface="Open Sans"/>
              </a:rPr>
              <a:t>Space needed: </a:t>
            </a:r>
            <a:r>
              <a:rPr sz="1100" b="0" i="0">
                <a:solidFill>
                  <a:srgbClr val="2D3142"/>
                </a:solidFill>
                <a:latin typeface="Open Sans"/>
              </a:rPr>
              <a:t>Tables with outlets</a:t>
            </a:r>
          </a:p>
          <a:p>
            <a:pPr algn="l">
              <a:lnSpc>
                <a:spcPct val="130000"/>
              </a:lnSpc>
            </a:pPr>
            <a:r>
              <a:rPr sz="1100" b="1" i="0">
                <a:solidFill>
                  <a:srgbClr val="00A8A8"/>
                </a:solidFill>
                <a:latin typeface="Open Sans"/>
              </a:rPr>
              <a:t>Online: </a:t>
            </a:r>
            <a:r>
              <a:rPr sz="1000" b="0" i="0">
                <a:solidFill>
                  <a:srgbClr val="00A8A8"/>
                </a:solidFill>
                <a:latin typeface="Courier New"/>
              </a:rPr>
              <a:t>/programs/build-a-radio/</a:t>
            </a:r>
          </a:p>
        </p:txBody>
      </p:sp>
      <p:pic>
        <p:nvPicPr>
          <p:cNvPr id="10" name="Picture 9" descr="build-a-radio.png"/>
          <p:cNvPicPr>
            <a:picLocks noChangeAspect="1"/>
          </p:cNvPicPr>
          <p:nvPr/>
        </p:nvPicPr>
        <p:blipFill>
          <a:blip r:embed="rId3"/>
          <a:stretch>
            <a:fillRect/>
          </a:stretch>
        </p:blipFill>
        <p:spPr>
          <a:xfrm>
            <a:off x="6400800" y="4160520"/>
            <a:ext cx="914400" cy="914400"/>
          </a:xfrm>
          <a:prstGeom prst="rect">
            <a:avLst/>
          </a:prstGeom>
        </p:spPr>
      </p:pic>
      <p:sp>
        <p:nvSpPr>
          <p:cNvPr id="11" name="TextBox 10"/>
          <p:cNvSpPr txBox="1"/>
          <p:nvPr/>
        </p:nvSpPr>
        <p:spPr>
          <a:xfrm>
            <a:off x="6400800" y="5093207"/>
            <a:ext cx="914400" cy="228600"/>
          </a:xfrm>
          <a:prstGeom prst="rect">
            <a:avLst/>
          </a:prstGeom>
          <a:noFill/>
        </p:spPr>
        <p:txBody>
          <a:bodyPr wrap="square" lIns="18288" rIns="18288" tIns="9144" bIns="9144" anchor="t">
            <a:spAutoFit/>
          </a:bodyPr>
          <a:lstStyle/>
          <a:p>
            <a:pPr algn="ctr"/>
            <a:r>
              <a:rPr sz="700" b="0" i="0">
                <a:solidFill>
                  <a:srgbClr val="666666"/>
                </a:solidFill>
                <a:latin typeface="Courier New"/>
              </a:rPr>
              <a:t>build-a-radio</a:t>
            </a:r>
          </a:p>
        </p:txBody>
      </p:sp>
      <p:sp>
        <p:nvSpPr>
          <p:cNvPr id="12" name="Rounded Rectangle 11"/>
          <p:cNvSpPr/>
          <p:nvPr/>
        </p:nvSpPr>
        <p:spPr>
          <a:xfrm>
            <a:off x="457200" y="5257800"/>
            <a:ext cx="6858000" cy="292608"/>
          </a:xfrm>
          <a:prstGeom prst="roundRect">
            <a:avLst>
              <a:gd name="adj" fmla="val 0"/>
            </a:avLst>
          </a:prstGeom>
          <a:solidFill>
            <a:srgbClr val="00A8A8"/>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3" name="TextBox 12"/>
          <p:cNvSpPr txBox="1"/>
          <p:nvPr/>
        </p:nvSpPr>
        <p:spPr>
          <a:xfrm>
            <a:off x="512064" y="5303520"/>
            <a:ext cx="82296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LEVEL</a:t>
            </a:r>
          </a:p>
        </p:txBody>
      </p:sp>
      <p:sp>
        <p:nvSpPr>
          <p:cNvPr id="14" name="TextBox 13"/>
          <p:cNvSpPr txBox="1"/>
          <p:nvPr/>
        </p:nvSpPr>
        <p:spPr>
          <a:xfrm>
            <a:off x="1426464" y="5303520"/>
            <a:ext cx="1554480" cy="237744"/>
          </a:xfrm>
          <a:prstGeom prst="rect">
            <a:avLst/>
          </a:prstGeom>
          <a:noFill/>
        </p:spPr>
        <p:txBody>
          <a:bodyPr wrap="square" lIns="18288" rIns="18288" tIns="9144" bIns="9144" anchor="ctr">
            <a:spAutoFit/>
          </a:bodyPr>
          <a:lstStyle/>
          <a:p>
            <a:pPr algn="l"/>
            <a:r>
              <a:rPr sz="900" b="1" i="0">
                <a:solidFill>
                  <a:srgbClr val="FFFFFF"/>
                </a:solidFill>
                <a:latin typeface="Open Sans"/>
              </a:rPr>
              <a:t>TOPIC</a:t>
            </a:r>
          </a:p>
        </p:txBody>
      </p:sp>
      <p:sp>
        <p:nvSpPr>
          <p:cNvPr id="15" name="TextBox 14"/>
          <p:cNvSpPr txBox="1"/>
          <p:nvPr/>
        </p:nvSpPr>
        <p:spPr>
          <a:xfrm>
            <a:off x="3072384" y="5303520"/>
            <a:ext cx="420624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LESSON</a:t>
            </a:r>
          </a:p>
        </p:txBody>
      </p:sp>
      <p:sp>
        <p:nvSpPr>
          <p:cNvPr id="16" name="Rectangle 15"/>
          <p:cNvSpPr/>
          <p:nvPr/>
        </p:nvSpPr>
        <p:spPr>
          <a:xfrm>
            <a:off x="457200" y="5550408"/>
            <a:ext cx="6858000" cy="69113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7" name="TextBox 16"/>
          <p:cNvSpPr txBox="1"/>
          <p:nvPr/>
        </p:nvSpPr>
        <p:spPr>
          <a:xfrm>
            <a:off x="512064" y="5596128"/>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5th Grade</a:t>
            </a:r>
          </a:p>
        </p:txBody>
      </p:sp>
      <p:sp>
        <p:nvSpPr>
          <p:cNvPr id="18" name="TextBox 17"/>
          <p:cNvSpPr txBox="1"/>
          <p:nvPr/>
        </p:nvSpPr>
        <p:spPr>
          <a:xfrm>
            <a:off x="1426464" y="5596128"/>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Electricity, Magnetism, &amp; Chemistry</a:t>
            </a:r>
          </a:p>
        </p:txBody>
      </p:sp>
      <p:sp>
        <p:nvSpPr>
          <p:cNvPr id="19" name="TextBox 18"/>
          <p:cNvSpPr txBox="1"/>
          <p:nvPr/>
        </p:nvSpPr>
        <p:spPr>
          <a:xfrm>
            <a:off x="3072384" y="5586984"/>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Circuit from Scratch</a:t>
            </a:r>
            <a:r>
              <a:rPr sz="700" b="1" i="0">
                <a:solidFill>
                  <a:srgbClr val="00A8A8"/>
                </a:solidFill>
                <a:latin typeface="Open Sans"/>
              </a:rPr>
              <a:t>  [S5P2]</a:t>
            </a:r>
          </a:p>
          <a:p>
            <a:pPr algn="l">
              <a:lnSpc>
                <a:spcPct val="130000"/>
              </a:lnSpc>
            </a:pPr>
            <a:r>
              <a:rPr sz="800" b="0" i="0">
                <a:solidFill>
                  <a:srgbClr val="555555"/>
                </a:solidFill>
                <a:latin typeface="Open Sans"/>
              </a:rPr>
              <a:t>Build a working AM transmitter from 5 simple parts soldered onto paper and foil. Learn what each of the components does on its own and then how it contributes to make a real radio work.</a:t>
            </a:r>
          </a:p>
        </p:txBody>
      </p:sp>
      <p:sp>
        <p:nvSpPr>
          <p:cNvPr id="20" name="TextBox 19"/>
          <p:cNvSpPr txBox="1"/>
          <p:nvPr/>
        </p:nvSpPr>
        <p:spPr>
          <a:xfrm>
            <a:off x="512064" y="6287262"/>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8th Grade</a:t>
            </a:r>
          </a:p>
        </p:txBody>
      </p:sp>
      <p:sp>
        <p:nvSpPr>
          <p:cNvPr id="21" name="TextBox 20"/>
          <p:cNvSpPr txBox="1"/>
          <p:nvPr/>
        </p:nvSpPr>
        <p:spPr>
          <a:xfrm>
            <a:off x="1426464" y="6287262"/>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Force/Energy</a:t>
            </a:r>
          </a:p>
        </p:txBody>
      </p:sp>
      <p:sp>
        <p:nvSpPr>
          <p:cNvPr id="22" name="TextBox 21"/>
          <p:cNvSpPr txBox="1"/>
          <p:nvPr/>
        </p:nvSpPr>
        <p:spPr>
          <a:xfrm>
            <a:off x="3072384" y="6278118"/>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EM Waves in Action</a:t>
            </a:r>
            <a:r>
              <a:rPr sz="700" b="1" i="0">
                <a:solidFill>
                  <a:srgbClr val="00A8A8"/>
                </a:solidFill>
                <a:latin typeface="Open Sans"/>
              </a:rPr>
              <a:t>  [S8P4]</a:t>
            </a:r>
            <a:r>
              <a:rPr sz="700" b="1" i="0">
                <a:solidFill>
                  <a:srgbClr val="00A8A8"/>
                </a:solidFill>
                <a:latin typeface="Open Sans"/>
              </a:rPr>
              <a:t>  [S8P5]</a:t>
            </a:r>
          </a:p>
          <a:p>
            <a:pPr algn="l">
              <a:lnSpc>
                <a:spcPct val="130000"/>
              </a:lnSpc>
            </a:pPr>
            <a:r>
              <a:rPr sz="800" b="0" i="0">
                <a:solidFill>
                  <a:srgbClr val="555555"/>
                </a:solidFill>
                <a:latin typeface="Open Sans"/>
              </a:rPr>
              <a:t>Solder an AM transmitter and make a germanium diode receiver. Change the battery voltage and see how that affects the distance the radio works?</a:t>
            </a:r>
          </a:p>
        </p:txBody>
      </p:sp>
      <p:sp>
        <p:nvSpPr>
          <p:cNvPr id="23" name="Rectangle 22"/>
          <p:cNvSpPr/>
          <p:nvPr/>
        </p:nvSpPr>
        <p:spPr>
          <a:xfrm>
            <a:off x="457200" y="6932676"/>
            <a:ext cx="6858000" cy="82321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24" name="TextBox 23"/>
          <p:cNvSpPr txBox="1"/>
          <p:nvPr/>
        </p:nvSpPr>
        <p:spPr>
          <a:xfrm>
            <a:off x="512064" y="6978396"/>
            <a:ext cx="822960" cy="750062"/>
          </a:xfrm>
          <a:prstGeom prst="rect">
            <a:avLst/>
          </a:prstGeom>
          <a:noFill/>
        </p:spPr>
        <p:txBody>
          <a:bodyPr wrap="square" lIns="18288" rIns="18288" tIns="9144" bIns="9144" anchor="t">
            <a:spAutoFit/>
          </a:bodyPr>
          <a:lstStyle/>
          <a:p>
            <a:pPr algn="l"/>
            <a:r>
              <a:rPr sz="900" b="0" i="0">
                <a:solidFill>
                  <a:srgbClr val="2D3142"/>
                </a:solidFill>
                <a:latin typeface="Open Sans"/>
              </a:rPr>
              <a:t>Physics</a:t>
            </a:r>
          </a:p>
        </p:txBody>
      </p:sp>
      <p:sp>
        <p:nvSpPr>
          <p:cNvPr id="25" name="TextBox 24"/>
          <p:cNvSpPr txBox="1"/>
          <p:nvPr/>
        </p:nvSpPr>
        <p:spPr>
          <a:xfrm>
            <a:off x="1426464" y="6978396"/>
            <a:ext cx="1554480" cy="75006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Waves, sound, light/optics, electricity, and magnetism</a:t>
            </a:r>
          </a:p>
        </p:txBody>
      </p:sp>
      <p:sp>
        <p:nvSpPr>
          <p:cNvPr id="26" name="TextBox 25"/>
          <p:cNvSpPr txBox="1"/>
          <p:nvPr/>
        </p:nvSpPr>
        <p:spPr>
          <a:xfrm>
            <a:off x="3072384" y="6969252"/>
            <a:ext cx="4206240" cy="76835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LC Resonance</a:t>
            </a:r>
            <a:r>
              <a:rPr sz="700" b="1" i="0">
                <a:solidFill>
                  <a:srgbClr val="00A8A8"/>
                </a:solidFill>
                <a:latin typeface="Open Sans"/>
              </a:rPr>
              <a:t>  [SP5.d]</a:t>
            </a:r>
          </a:p>
          <a:p>
            <a:pPr algn="l">
              <a:lnSpc>
                <a:spcPct val="130000"/>
              </a:lnSpc>
            </a:pPr>
            <a:r>
              <a:rPr sz="800" b="0" i="0">
                <a:solidFill>
                  <a:srgbClr val="555555"/>
                </a:solidFill>
                <a:latin typeface="Open Sans"/>
              </a:rPr>
              <a:t>Solder a working AM transmitter. Trace the signal through the schematic stage-by-stage. Calculate the resonant frequency from component values, then slide the ferrite and find your signal with a commercial AM radio to see where you actually land.</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457200"/>
            <a:ext cx="4754880" cy="502920"/>
          </a:xfrm>
          <a:prstGeom prst="rect">
            <a:avLst/>
          </a:prstGeom>
          <a:noFill/>
        </p:spPr>
        <p:txBody>
          <a:bodyPr wrap="square" lIns="18288" rIns="18288" tIns="9144" bIns="9144" anchor="t">
            <a:spAutoFit/>
          </a:bodyPr>
          <a:lstStyle/>
          <a:p>
            <a:pPr algn="l"/>
            <a:r>
              <a:rPr sz="2400" b="1" i="0">
                <a:solidFill>
                  <a:srgbClr val="2D3142"/>
                </a:solidFill>
                <a:latin typeface="Open Sans"/>
              </a:rPr>
              <a:t>Brush Bots</a:t>
            </a:r>
          </a:p>
        </p:txBody>
      </p:sp>
      <p:sp>
        <p:nvSpPr>
          <p:cNvPr id="3" name="Rounded Rectangle 2"/>
          <p:cNvSpPr/>
          <p:nvPr/>
        </p:nvSpPr>
        <p:spPr>
          <a:xfrm>
            <a:off x="5303520" y="502920"/>
            <a:ext cx="2011680" cy="292608"/>
          </a:xfrm>
          <a:prstGeom prst="roundRect">
            <a:avLst>
              <a:gd name="adj" fmla="val 40000"/>
            </a:avLst>
          </a:prstGeom>
          <a:solidFill>
            <a:srgbClr val="2D3142"/>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4" name="TextBox 3"/>
          <p:cNvSpPr txBox="1"/>
          <p:nvPr/>
        </p:nvSpPr>
        <p:spPr>
          <a:xfrm>
            <a:off x="5303520" y="530352"/>
            <a:ext cx="2011680" cy="237744"/>
          </a:xfrm>
          <a:prstGeom prst="rect">
            <a:avLst/>
          </a:prstGeom>
          <a:noFill/>
        </p:spPr>
        <p:txBody>
          <a:bodyPr wrap="square" lIns="18288" rIns="18288" tIns="9144" bIns="9144" anchor="ctr">
            <a:spAutoFit/>
          </a:bodyPr>
          <a:lstStyle/>
          <a:p>
            <a:pPr algn="ctr"/>
            <a:r>
              <a:rPr sz="800" b="1" i="0">
                <a:solidFill>
                  <a:srgbClr val="FFFFFF"/>
                </a:solidFill>
                <a:latin typeface="Open Sans"/>
              </a:rPr>
              <a:t>Robotics</a:t>
            </a:r>
          </a:p>
        </p:txBody>
      </p:sp>
      <p:pic>
        <p:nvPicPr>
          <p:cNvPr id="5" name="Picture 4" descr="brush-bots.jpg"/>
          <p:cNvPicPr>
            <a:picLocks noChangeAspect="1"/>
          </p:cNvPicPr>
          <p:nvPr/>
        </p:nvPicPr>
        <p:blipFill>
          <a:blip r:embed="rId2"/>
          <a:stretch>
            <a:fillRect/>
          </a:stretch>
        </p:blipFill>
        <p:spPr>
          <a:xfrm>
            <a:off x="457200" y="1005840"/>
            <a:ext cx="6858000" cy="2286000"/>
          </a:xfrm>
          <a:prstGeom prst="roundRect">
            <a:avLst>
              <a:gd name="adj" fmla="val 4000"/>
            </a:avLst>
          </a:prstGeom>
        </p:spPr>
      </p:pic>
      <p:sp>
        <p:nvSpPr>
          <p:cNvPr id="6" name="TextBox 5"/>
          <p:cNvSpPr txBox="1"/>
          <p:nvPr/>
        </p:nvSpPr>
        <p:spPr>
          <a:xfrm>
            <a:off x="457200" y="3383280"/>
            <a:ext cx="6858000" cy="640080"/>
          </a:xfrm>
          <a:prstGeom prst="rect">
            <a:avLst/>
          </a:prstGeom>
          <a:noFill/>
        </p:spPr>
        <p:txBody>
          <a:bodyPr wrap="square" lIns="36576" rIns="36576" tIns="18288" bIns="18288" anchor="t">
            <a:spAutoFit/>
          </a:bodyPr>
          <a:lstStyle/>
          <a:p>
            <a:pPr algn="l">
              <a:lnSpc>
                <a:spcPct val="140000"/>
              </a:lnSpc>
            </a:pPr>
            <a:r>
              <a:rPr sz="1300" b="0" i="1">
                <a:solidFill>
                  <a:srgbClr val="2D3142"/>
                </a:solidFill>
                <a:latin typeface="Open Sans"/>
              </a:rPr>
              <a:t>Build vibrating robots from toothbrushes - perfect for beginners!</a:t>
            </a:r>
          </a:p>
        </p:txBody>
      </p:sp>
      <p:sp>
        <p:nvSpPr>
          <p:cNvPr id="7" name="Rounded Rectangle 6"/>
          <p:cNvSpPr/>
          <p:nvPr/>
        </p:nvSpPr>
        <p:spPr>
          <a:xfrm>
            <a:off x="457200" y="4160520"/>
            <a:ext cx="5760720" cy="914400"/>
          </a:xfrm>
          <a:prstGeom prst="roundRect">
            <a:avLst>
              <a:gd name="adj" fmla="val 5000"/>
            </a:avLst>
          </a:prstGeom>
          <a:solidFill>
            <a:srgbClr val="F8F9FA"/>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8" name="Rectangle 7"/>
          <p:cNvSpPr/>
          <p:nvPr/>
        </p:nvSpPr>
        <p:spPr>
          <a:xfrm>
            <a:off x="457200" y="4160520"/>
            <a:ext cx="36576" cy="914400"/>
          </a:xfrm>
          <a:prstGeom prst="rect">
            <a:avLst/>
          </a:prstGeom>
          <a:solidFill>
            <a:srgbClr val="2D3142"/>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9" name="TextBox 8"/>
          <p:cNvSpPr txBox="1"/>
          <p:nvPr/>
        </p:nvSpPr>
        <p:spPr>
          <a:xfrm>
            <a:off x="566928" y="4233672"/>
            <a:ext cx="5596128" cy="822960"/>
          </a:xfrm>
          <a:prstGeom prst="rect">
            <a:avLst/>
          </a:prstGeom>
          <a:noFill/>
        </p:spPr>
        <p:txBody>
          <a:bodyPr wrap="square" lIns="36576" rIns="36576" tIns="18288" bIns="18288" anchor="t">
            <a:spAutoFit/>
          </a:bodyPr>
          <a:lstStyle/>
          <a:p>
            <a:pPr algn="l">
              <a:lnSpc>
                <a:spcPct val="130000"/>
              </a:lnSpc>
            </a:pPr>
            <a:r>
              <a:rPr sz="1100" b="1" i="0">
                <a:solidFill>
                  <a:srgbClr val="2D3142"/>
                </a:solidFill>
                <a:latin typeface="Open Sans"/>
              </a:rPr>
              <a:t>Take-home: </a:t>
            </a:r>
            <a:r>
              <a:rPr sz="1100" b="0" i="0">
                <a:solidFill>
                  <a:srgbClr val="2D3142"/>
                </a:solidFill>
                <a:latin typeface="Open Sans"/>
              </a:rPr>
              <a:t>Students keep their brush bots</a:t>
            </a:r>
          </a:p>
          <a:p>
            <a:pPr algn="l">
              <a:lnSpc>
                <a:spcPct val="130000"/>
              </a:lnSpc>
            </a:pPr>
            <a:r>
              <a:rPr sz="1100" b="1" i="0">
                <a:solidFill>
                  <a:srgbClr val="2D3142"/>
                </a:solidFill>
                <a:latin typeface="Open Sans"/>
              </a:rPr>
              <a:t>Space needed: </a:t>
            </a:r>
            <a:r>
              <a:rPr sz="1100" b="0" i="0">
                <a:solidFill>
                  <a:srgbClr val="2D3142"/>
                </a:solidFill>
                <a:latin typeface="Open Sans"/>
              </a:rPr>
              <a:t>Tables plus smooth floor for racing</a:t>
            </a:r>
          </a:p>
          <a:p>
            <a:pPr algn="l">
              <a:lnSpc>
                <a:spcPct val="130000"/>
              </a:lnSpc>
            </a:pPr>
            <a:r>
              <a:rPr sz="1100" b="1" i="0">
                <a:solidFill>
                  <a:srgbClr val="2D3142"/>
                </a:solidFill>
                <a:latin typeface="Open Sans"/>
              </a:rPr>
              <a:t>Online: </a:t>
            </a:r>
            <a:r>
              <a:rPr sz="1000" b="0" i="0">
                <a:solidFill>
                  <a:srgbClr val="2D3142"/>
                </a:solidFill>
                <a:latin typeface="Courier New"/>
              </a:rPr>
              <a:t>/programs/brush-bots/</a:t>
            </a:r>
          </a:p>
        </p:txBody>
      </p:sp>
      <p:pic>
        <p:nvPicPr>
          <p:cNvPr id="10" name="Picture 9" descr="brush-bots.png"/>
          <p:cNvPicPr>
            <a:picLocks noChangeAspect="1"/>
          </p:cNvPicPr>
          <p:nvPr/>
        </p:nvPicPr>
        <p:blipFill>
          <a:blip r:embed="rId3"/>
          <a:stretch>
            <a:fillRect/>
          </a:stretch>
        </p:blipFill>
        <p:spPr>
          <a:xfrm>
            <a:off x="6400800" y="4160520"/>
            <a:ext cx="914400" cy="914400"/>
          </a:xfrm>
          <a:prstGeom prst="rect">
            <a:avLst/>
          </a:prstGeom>
        </p:spPr>
      </p:pic>
      <p:sp>
        <p:nvSpPr>
          <p:cNvPr id="11" name="TextBox 10"/>
          <p:cNvSpPr txBox="1"/>
          <p:nvPr/>
        </p:nvSpPr>
        <p:spPr>
          <a:xfrm>
            <a:off x="6400800" y="5093207"/>
            <a:ext cx="914400" cy="228600"/>
          </a:xfrm>
          <a:prstGeom prst="rect">
            <a:avLst/>
          </a:prstGeom>
          <a:noFill/>
        </p:spPr>
        <p:txBody>
          <a:bodyPr wrap="square" lIns="18288" rIns="18288" tIns="9144" bIns="9144" anchor="t">
            <a:spAutoFit/>
          </a:bodyPr>
          <a:lstStyle/>
          <a:p>
            <a:pPr algn="ctr"/>
            <a:r>
              <a:rPr sz="700" b="0" i="0">
                <a:solidFill>
                  <a:srgbClr val="666666"/>
                </a:solidFill>
                <a:latin typeface="Courier New"/>
              </a:rPr>
              <a:t>brush-bots</a:t>
            </a:r>
          </a:p>
        </p:txBody>
      </p:sp>
      <p:sp>
        <p:nvSpPr>
          <p:cNvPr id="12" name="Rounded Rectangle 11"/>
          <p:cNvSpPr/>
          <p:nvPr/>
        </p:nvSpPr>
        <p:spPr>
          <a:xfrm>
            <a:off x="457200" y="5257800"/>
            <a:ext cx="6858000" cy="292608"/>
          </a:xfrm>
          <a:prstGeom prst="roundRect">
            <a:avLst>
              <a:gd name="adj" fmla="val 0"/>
            </a:avLst>
          </a:prstGeom>
          <a:solidFill>
            <a:srgbClr val="2D3142"/>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3" name="TextBox 12"/>
          <p:cNvSpPr txBox="1"/>
          <p:nvPr/>
        </p:nvSpPr>
        <p:spPr>
          <a:xfrm>
            <a:off x="512064" y="5303520"/>
            <a:ext cx="82296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LEVEL</a:t>
            </a:r>
          </a:p>
        </p:txBody>
      </p:sp>
      <p:sp>
        <p:nvSpPr>
          <p:cNvPr id="14" name="TextBox 13"/>
          <p:cNvSpPr txBox="1"/>
          <p:nvPr/>
        </p:nvSpPr>
        <p:spPr>
          <a:xfrm>
            <a:off x="1426464" y="5303520"/>
            <a:ext cx="1554480" cy="237744"/>
          </a:xfrm>
          <a:prstGeom prst="rect">
            <a:avLst/>
          </a:prstGeom>
          <a:noFill/>
        </p:spPr>
        <p:txBody>
          <a:bodyPr wrap="square" lIns="18288" rIns="18288" tIns="9144" bIns="9144" anchor="ctr">
            <a:spAutoFit/>
          </a:bodyPr>
          <a:lstStyle/>
          <a:p>
            <a:pPr algn="l"/>
            <a:r>
              <a:rPr sz="900" b="1" i="0">
                <a:solidFill>
                  <a:srgbClr val="FFFFFF"/>
                </a:solidFill>
                <a:latin typeface="Open Sans"/>
              </a:rPr>
              <a:t>TOPIC</a:t>
            </a:r>
          </a:p>
        </p:txBody>
      </p:sp>
      <p:sp>
        <p:nvSpPr>
          <p:cNvPr id="15" name="TextBox 14"/>
          <p:cNvSpPr txBox="1"/>
          <p:nvPr/>
        </p:nvSpPr>
        <p:spPr>
          <a:xfrm>
            <a:off x="3072384" y="5303520"/>
            <a:ext cx="420624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LESSON</a:t>
            </a:r>
          </a:p>
        </p:txBody>
      </p:sp>
      <p:sp>
        <p:nvSpPr>
          <p:cNvPr id="16" name="Rectangle 15"/>
          <p:cNvSpPr/>
          <p:nvPr/>
        </p:nvSpPr>
        <p:spPr>
          <a:xfrm>
            <a:off x="457200" y="5550408"/>
            <a:ext cx="6858000" cy="55905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7" name="TextBox 16"/>
          <p:cNvSpPr txBox="1"/>
          <p:nvPr/>
        </p:nvSpPr>
        <p:spPr>
          <a:xfrm>
            <a:off x="512064" y="5596128"/>
            <a:ext cx="822960" cy="485902"/>
          </a:xfrm>
          <a:prstGeom prst="rect">
            <a:avLst/>
          </a:prstGeom>
          <a:noFill/>
        </p:spPr>
        <p:txBody>
          <a:bodyPr wrap="square" lIns="18288" rIns="18288" tIns="9144" bIns="9144" anchor="t">
            <a:spAutoFit/>
          </a:bodyPr>
          <a:lstStyle/>
          <a:p>
            <a:pPr algn="l"/>
            <a:r>
              <a:rPr sz="900" b="0" i="0">
                <a:solidFill>
                  <a:srgbClr val="2D3142"/>
                </a:solidFill>
                <a:latin typeface="Open Sans"/>
              </a:rPr>
              <a:t>Kindergarten</a:t>
            </a:r>
          </a:p>
        </p:txBody>
      </p:sp>
      <p:sp>
        <p:nvSpPr>
          <p:cNvPr id="18" name="TextBox 17"/>
          <p:cNvSpPr txBox="1"/>
          <p:nvPr/>
        </p:nvSpPr>
        <p:spPr>
          <a:xfrm>
            <a:off x="1426464" y="5596128"/>
            <a:ext cx="1554480" cy="48590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Counting &amp; Sorting</a:t>
            </a:r>
          </a:p>
        </p:txBody>
      </p:sp>
      <p:sp>
        <p:nvSpPr>
          <p:cNvPr id="19" name="TextBox 18"/>
          <p:cNvSpPr txBox="1"/>
          <p:nvPr/>
        </p:nvSpPr>
        <p:spPr>
          <a:xfrm>
            <a:off x="3072384" y="5586984"/>
            <a:ext cx="4206240" cy="50419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Count the Legs</a:t>
            </a:r>
            <a:r>
              <a:rPr sz="700" b="1" i="0">
                <a:solidFill>
                  <a:srgbClr val="2D3142"/>
                </a:solidFill>
                <a:latin typeface="Open Sans"/>
              </a:rPr>
              <a:t>  [K.CC]</a:t>
            </a:r>
          </a:p>
          <a:p>
            <a:pPr algn="l">
              <a:lnSpc>
                <a:spcPct val="130000"/>
              </a:lnSpc>
            </a:pPr>
            <a:r>
              <a:rPr sz="800" b="0" i="0">
                <a:solidFill>
                  <a:srgbClr val="555555"/>
                </a:solidFill>
                <a:latin typeface="Open Sans"/>
              </a:rPr>
              <a:t>Count the legs on your bot. 3 legs? 4? 6? Compare with a partner - who has more? Which leg count walks straightest?</a:t>
            </a:r>
          </a:p>
        </p:txBody>
      </p:sp>
      <p:sp>
        <p:nvSpPr>
          <p:cNvPr id="20" name="TextBox 19"/>
          <p:cNvSpPr txBox="1"/>
          <p:nvPr/>
        </p:nvSpPr>
        <p:spPr>
          <a:xfrm>
            <a:off x="512064" y="6155182"/>
            <a:ext cx="822960" cy="518922"/>
          </a:xfrm>
          <a:prstGeom prst="rect">
            <a:avLst/>
          </a:prstGeom>
          <a:noFill/>
        </p:spPr>
        <p:txBody>
          <a:bodyPr wrap="square" lIns="18288" rIns="18288" tIns="9144" bIns="9144" anchor="t">
            <a:spAutoFit/>
          </a:bodyPr>
          <a:lstStyle/>
          <a:p>
            <a:pPr algn="l"/>
            <a:r>
              <a:rPr sz="900" b="0" i="0">
                <a:solidFill>
                  <a:srgbClr val="2D3142"/>
                </a:solidFill>
                <a:latin typeface="Open Sans"/>
              </a:rPr>
              <a:t>Kindergarten</a:t>
            </a:r>
          </a:p>
        </p:txBody>
      </p:sp>
      <p:sp>
        <p:nvSpPr>
          <p:cNvPr id="21" name="TextBox 20"/>
          <p:cNvSpPr txBox="1"/>
          <p:nvPr/>
        </p:nvSpPr>
        <p:spPr>
          <a:xfrm>
            <a:off x="1426464" y="6155182"/>
            <a:ext cx="1554480" cy="51892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Physical Attributes &amp; Motion (pushes/pulls)</a:t>
            </a:r>
          </a:p>
        </p:txBody>
      </p:sp>
      <p:sp>
        <p:nvSpPr>
          <p:cNvPr id="22" name="TextBox 21"/>
          <p:cNvSpPr txBox="1"/>
          <p:nvPr/>
        </p:nvSpPr>
        <p:spPr>
          <a:xfrm>
            <a:off x="3072384" y="6146038"/>
            <a:ext cx="4206240" cy="53721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Vibration Motion</a:t>
            </a:r>
            <a:r>
              <a:rPr sz="700" b="1" i="0">
                <a:solidFill>
                  <a:srgbClr val="2D3142"/>
                </a:solidFill>
                <a:latin typeface="Open Sans"/>
              </a:rPr>
              <a:t>  [SKP2]</a:t>
            </a:r>
          </a:p>
          <a:p>
            <a:pPr algn="l">
              <a:lnSpc>
                <a:spcPct val="130000"/>
              </a:lnSpc>
            </a:pPr>
            <a:r>
              <a:rPr sz="800" b="0" i="0">
                <a:solidFill>
                  <a:srgbClr val="555555"/>
                </a:solidFill>
                <a:latin typeface="Open Sans"/>
              </a:rPr>
              <a:t>Turn on the motor and watch it shake! Place it on a table and observe how vibration makes it move. Is it a push or a pull?</a:t>
            </a:r>
          </a:p>
        </p:txBody>
      </p:sp>
      <p:sp>
        <p:nvSpPr>
          <p:cNvPr id="23" name="Rectangle 22"/>
          <p:cNvSpPr/>
          <p:nvPr/>
        </p:nvSpPr>
        <p:spPr>
          <a:xfrm>
            <a:off x="457200" y="6701536"/>
            <a:ext cx="6858000" cy="55905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24" name="TextBox 23"/>
          <p:cNvSpPr txBox="1"/>
          <p:nvPr/>
        </p:nvSpPr>
        <p:spPr>
          <a:xfrm>
            <a:off x="512064" y="6747256"/>
            <a:ext cx="822960" cy="485902"/>
          </a:xfrm>
          <a:prstGeom prst="rect">
            <a:avLst/>
          </a:prstGeom>
          <a:noFill/>
        </p:spPr>
        <p:txBody>
          <a:bodyPr wrap="square" lIns="18288" rIns="18288" tIns="9144" bIns="9144" anchor="t">
            <a:spAutoFit/>
          </a:bodyPr>
          <a:lstStyle/>
          <a:p>
            <a:pPr algn="l"/>
            <a:r>
              <a:rPr sz="900" b="0" i="0">
                <a:solidFill>
                  <a:srgbClr val="2D3142"/>
                </a:solidFill>
                <a:latin typeface="Open Sans"/>
              </a:rPr>
              <a:t>Kindergarten</a:t>
            </a:r>
          </a:p>
        </p:txBody>
      </p:sp>
      <p:sp>
        <p:nvSpPr>
          <p:cNvPr id="25" name="TextBox 24"/>
          <p:cNvSpPr txBox="1"/>
          <p:nvPr/>
        </p:nvSpPr>
        <p:spPr>
          <a:xfrm>
            <a:off x="1426464" y="6747256"/>
            <a:ext cx="1554480" cy="48590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Addition/Subtraction &amp; Geometry</a:t>
            </a:r>
          </a:p>
        </p:txBody>
      </p:sp>
      <p:sp>
        <p:nvSpPr>
          <p:cNvPr id="26" name="TextBox 25"/>
          <p:cNvSpPr txBox="1"/>
          <p:nvPr/>
        </p:nvSpPr>
        <p:spPr>
          <a:xfrm>
            <a:off x="3072384" y="6738112"/>
            <a:ext cx="4206240" cy="50419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Race Day</a:t>
            </a:r>
            <a:r>
              <a:rPr sz="700" b="1" i="0">
                <a:solidFill>
                  <a:srgbClr val="2D3142"/>
                </a:solidFill>
                <a:latin typeface="Open Sans"/>
              </a:rPr>
              <a:t>  [K.OA]</a:t>
            </a:r>
          </a:p>
          <a:p>
            <a:pPr algn="l">
              <a:lnSpc>
                <a:spcPct val="130000"/>
              </a:lnSpc>
            </a:pPr>
            <a:r>
              <a:rPr sz="800" b="0" i="0">
                <a:solidFill>
                  <a:srgbClr val="555555"/>
                </a:solidFill>
                <a:latin typeface="Open Sans"/>
              </a:rPr>
              <a:t>Race bug bots across the table! Who went farthest? Count squares on the grid to compare. Practice "more than" and "less than."</a:t>
            </a:r>
          </a:p>
        </p:txBody>
      </p:sp>
      <p:sp>
        <p:nvSpPr>
          <p:cNvPr id="27" name="TextBox 26"/>
          <p:cNvSpPr txBox="1"/>
          <p:nvPr/>
        </p:nvSpPr>
        <p:spPr>
          <a:xfrm>
            <a:off x="512064" y="7306310"/>
            <a:ext cx="822960" cy="485902"/>
          </a:xfrm>
          <a:prstGeom prst="rect">
            <a:avLst/>
          </a:prstGeom>
          <a:noFill/>
        </p:spPr>
        <p:txBody>
          <a:bodyPr wrap="square" lIns="18288" rIns="18288" tIns="9144" bIns="9144" anchor="t">
            <a:spAutoFit/>
          </a:bodyPr>
          <a:lstStyle/>
          <a:p>
            <a:pPr algn="l"/>
            <a:r>
              <a:rPr sz="900" b="0" i="0">
                <a:solidFill>
                  <a:srgbClr val="2D3142"/>
                </a:solidFill>
                <a:latin typeface="Open Sans"/>
              </a:rPr>
              <a:t>1st Grade</a:t>
            </a:r>
          </a:p>
        </p:txBody>
      </p:sp>
      <p:sp>
        <p:nvSpPr>
          <p:cNvPr id="28" name="TextBox 27"/>
          <p:cNvSpPr txBox="1"/>
          <p:nvPr/>
        </p:nvSpPr>
        <p:spPr>
          <a:xfrm>
            <a:off x="1426464" y="7306310"/>
            <a:ext cx="1554480" cy="48590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Light &amp; Sound; Magnets</a:t>
            </a:r>
          </a:p>
        </p:txBody>
      </p:sp>
      <p:sp>
        <p:nvSpPr>
          <p:cNvPr id="29" name="TextBox 28"/>
          <p:cNvSpPr txBox="1"/>
          <p:nvPr/>
        </p:nvSpPr>
        <p:spPr>
          <a:xfrm>
            <a:off x="3072384" y="7297166"/>
            <a:ext cx="4206240" cy="50419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Surface Sound Test</a:t>
            </a:r>
            <a:r>
              <a:rPr sz="700" b="1" i="0">
                <a:solidFill>
                  <a:srgbClr val="2D3142"/>
                </a:solidFill>
                <a:latin typeface="Open Sans"/>
              </a:rPr>
              <a:t>  [S1P1]</a:t>
            </a:r>
          </a:p>
          <a:p>
            <a:pPr algn="l">
              <a:lnSpc>
                <a:spcPct val="130000"/>
              </a:lnSpc>
            </a:pPr>
            <a:r>
              <a:rPr sz="800" b="0" i="0">
                <a:solidFill>
                  <a:srgbClr val="555555"/>
                </a:solidFill>
                <a:latin typeface="Open Sans"/>
              </a:rPr>
              <a:t>Run bug bots on a table, a book, and carpet. Listen to the different sounds. Which surface makes the loudest buzz? The quietest?</a:t>
            </a:r>
          </a:p>
        </p:txBody>
      </p:sp>
      <p:sp>
        <p:nvSpPr>
          <p:cNvPr id="30" name="Rectangle 29"/>
          <p:cNvSpPr/>
          <p:nvPr/>
        </p:nvSpPr>
        <p:spPr>
          <a:xfrm>
            <a:off x="457200" y="7819644"/>
            <a:ext cx="6858000" cy="69113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31" name="TextBox 30"/>
          <p:cNvSpPr txBox="1"/>
          <p:nvPr/>
        </p:nvSpPr>
        <p:spPr>
          <a:xfrm>
            <a:off x="512064" y="7865364"/>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4th Grade</a:t>
            </a:r>
          </a:p>
        </p:txBody>
      </p:sp>
      <p:sp>
        <p:nvSpPr>
          <p:cNvPr id="32" name="TextBox 31"/>
          <p:cNvSpPr txBox="1"/>
          <p:nvPr/>
        </p:nvSpPr>
        <p:spPr>
          <a:xfrm>
            <a:off x="1426464" y="7865364"/>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Light, Sound, &amp; Motion</a:t>
            </a:r>
          </a:p>
        </p:txBody>
      </p:sp>
      <p:sp>
        <p:nvSpPr>
          <p:cNvPr id="33" name="TextBox 32"/>
          <p:cNvSpPr txBox="1"/>
          <p:nvPr/>
        </p:nvSpPr>
        <p:spPr>
          <a:xfrm>
            <a:off x="3072384" y="7856220"/>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Vibration and Motion</a:t>
            </a:r>
            <a:r>
              <a:rPr sz="700" b="1" i="0">
                <a:solidFill>
                  <a:srgbClr val="2D3142"/>
                </a:solidFill>
                <a:latin typeface="Open Sans"/>
              </a:rPr>
              <a:t>  [S4P2]</a:t>
            </a:r>
            <a:r>
              <a:rPr sz="700" b="1" i="0">
                <a:solidFill>
                  <a:srgbClr val="2D3142"/>
                </a:solidFill>
                <a:latin typeface="Open Sans"/>
              </a:rPr>
              <a:t>  [S4P3]</a:t>
            </a:r>
          </a:p>
          <a:p>
            <a:pPr algn="l">
              <a:lnSpc>
                <a:spcPct val="130000"/>
              </a:lnSpc>
            </a:pPr>
            <a:r>
              <a:rPr sz="800" b="0" i="0">
                <a:solidFill>
                  <a:srgbClr val="555555"/>
                </a:solidFill>
                <a:latin typeface="Open Sans"/>
              </a:rPr>
              <a:t>The motor vibrates (sound!) and the unbalanced weight creates motion (force!). Change the weight position and observe how the path changes.</a:t>
            </a:r>
          </a:p>
        </p:txBody>
      </p:sp>
      <p:sp>
        <p:nvSpPr>
          <p:cNvPr id="34" name="TextBox 33"/>
          <p:cNvSpPr txBox="1"/>
          <p:nvPr/>
        </p:nvSpPr>
        <p:spPr>
          <a:xfrm>
            <a:off x="512064" y="8556498"/>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5th Grade</a:t>
            </a:r>
          </a:p>
        </p:txBody>
      </p:sp>
      <p:sp>
        <p:nvSpPr>
          <p:cNvPr id="35" name="TextBox 34"/>
          <p:cNvSpPr txBox="1"/>
          <p:nvPr/>
        </p:nvSpPr>
        <p:spPr>
          <a:xfrm>
            <a:off x="1426464" y="8556498"/>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Electricity, Magnetism, &amp; Chemistry</a:t>
            </a:r>
          </a:p>
        </p:txBody>
      </p:sp>
      <p:sp>
        <p:nvSpPr>
          <p:cNvPr id="36" name="TextBox 35"/>
          <p:cNvSpPr txBox="1"/>
          <p:nvPr/>
        </p:nvSpPr>
        <p:spPr>
          <a:xfrm>
            <a:off x="3072384" y="8547354"/>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Simple Circuit Creatures</a:t>
            </a:r>
            <a:r>
              <a:rPr sz="700" b="1" i="0">
                <a:solidFill>
                  <a:srgbClr val="2D3142"/>
                </a:solidFill>
                <a:latin typeface="Open Sans"/>
              </a:rPr>
              <a:t>  [S5P2]</a:t>
            </a:r>
          </a:p>
          <a:p>
            <a:pPr algn="l">
              <a:lnSpc>
                <a:spcPct val="130000"/>
              </a:lnSpc>
            </a:pPr>
            <a:r>
              <a:rPr sz="800" b="0" i="0">
                <a:solidFill>
                  <a:srgbClr val="555555"/>
                </a:solidFill>
                <a:latin typeface="Open Sans"/>
              </a:rPr>
              <a:t>Connect battery to motor with wires - that's a circuit! Draw the circuit diagram - a schematic. Trace the path electricity follows. What happens if you break the circuit?</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457200"/>
            <a:ext cx="4754880" cy="502920"/>
          </a:xfrm>
          <a:prstGeom prst="rect">
            <a:avLst/>
          </a:prstGeom>
          <a:noFill/>
        </p:spPr>
        <p:txBody>
          <a:bodyPr wrap="square" lIns="18288" rIns="18288" tIns="9144" bIns="9144" anchor="t">
            <a:spAutoFit/>
          </a:bodyPr>
          <a:lstStyle/>
          <a:p>
            <a:pPr algn="l"/>
            <a:r>
              <a:rPr sz="2400" b="1" i="0">
                <a:solidFill>
                  <a:srgbClr val="2D3142"/>
                </a:solidFill>
                <a:latin typeface="Open Sans"/>
              </a:rPr>
              <a:t>Battle Bots Camp</a:t>
            </a:r>
          </a:p>
        </p:txBody>
      </p:sp>
      <p:sp>
        <p:nvSpPr>
          <p:cNvPr id="3" name="Rounded Rectangle 2"/>
          <p:cNvSpPr/>
          <p:nvPr/>
        </p:nvSpPr>
        <p:spPr>
          <a:xfrm>
            <a:off x="5303520" y="502920"/>
            <a:ext cx="2011680" cy="292608"/>
          </a:xfrm>
          <a:prstGeom prst="roundRect">
            <a:avLst>
              <a:gd name="adj" fmla="val 40000"/>
            </a:avLst>
          </a:prstGeom>
          <a:solidFill>
            <a:srgbClr val="2D3142"/>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4" name="TextBox 3"/>
          <p:cNvSpPr txBox="1"/>
          <p:nvPr/>
        </p:nvSpPr>
        <p:spPr>
          <a:xfrm>
            <a:off x="5303520" y="530352"/>
            <a:ext cx="2011680" cy="237744"/>
          </a:xfrm>
          <a:prstGeom prst="rect">
            <a:avLst/>
          </a:prstGeom>
          <a:noFill/>
        </p:spPr>
        <p:txBody>
          <a:bodyPr wrap="square" lIns="18288" rIns="18288" tIns="9144" bIns="9144" anchor="ctr">
            <a:spAutoFit/>
          </a:bodyPr>
          <a:lstStyle/>
          <a:p>
            <a:pPr algn="ctr"/>
            <a:r>
              <a:rPr sz="800" b="1" i="0">
                <a:solidFill>
                  <a:srgbClr val="FFFFFF"/>
                </a:solidFill>
                <a:latin typeface="Open Sans"/>
              </a:rPr>
              <a:t>Robotics</a:t>
            </a:r>
          </a:p>
        </p:txBody>
      </p:sp>
      <p:sp>
        <p:nvSpPr>
          <p:cNvPr id="5" name="Rounded Rectangle 4"/>
          <p:cNvSpPr/>
          <p:nvPr/>
        </p:nvSpPr>
        <p:spPr>
          <a:xfrm>
            <a:off x="457200" y="1005840"/>
            <a:ext cx="6858000" cy="2286000"/>
          </a:xfrm>
          <a:prstGeom prst="roundRect">
            <a:avLst>
              <a:gd name="adj" fmla="val 5000"/>
            </a:avLst>
          </a:prstGeom>
          <a:solidFill>
            <a:srgbClr val="F8F9FA"/>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6" name="TextBox 5"/>
          <p:cNvSpPr txBox="1"/>
          <p:nvPr/>
        </p:nvSpPr>
        <p:spPr>
          <a:xfrm>
            <a:off x="457200" y="1005840"/>
            <a:ext cx="6858000" cy="2286000"/>
          </a:xfrm>
          <a:prstGeom prst="rect">
            <a:avLst/>
          </a:prstGeom>
          <a:noFill/>
        </p:spPr>
        <p:txBody>
          <a:bodyPr wrap="square" lIns="36576" rIns="36576" tIns="18288" bIns="18288" anchor="ctr">
            <a:spAutoFit/>
          </a:bodyPr>
          <a:lstStyle/>
          <a:p>
            <a:pPr algn="ctr"/>
            <a:r>
              <a:rPr sz="2000" b="1" i="1">
                <a:solidFill>
                  <a:srgbClr val="666666"/>
                </a:solidFill>
                <a:latin typeface="Open Sans"/>
              </a:rPr>
              <a:t>Photo coming soon</a:t>
            </a:r>
          </a:p>
        </p:txBody>
      </p:sp>
      <p:sp>
        <p:nvSpPr>
          <p:cNvPr id="7" name="TextBox 6"/>
          <p:cNvSpPr txBox="1"/>
          <p:nvPr/>
        </p:nvSpPr>
        <p:spPr>
          <a:xfrm>
            <a:off x="457200" y="3383280"/>
            <a:ext cx="6858000" cy="640080"/>
          </a:xfrm>
          <a:prstGeom prst="rect">
            <a:avLst/>
          </a:prstGeom>
          <a:noFill/>
        </p:spPr>
        <p:txBody>
          <a:bodyPr wrap="square" lIns="36576" rIns="36576" tIns="18288" bIns="18288" anchor="t">
            <a:spAutoFit/>
          </a:bodyPr>
          <a:lstStyle/>
          <a:p>
            <a:pPr algn="l">
              <a:lnSpc>
                <a:spcPct val="140000"/>
              </a:lnSpc>
            </a:pPr>
            <a:r>
              <a:rPr sz="1300" b="0" i="1">
                <a:solidFill>
                  <a:srgbClr val="2D3142"/>
                </a:solidFill>
                <a:latin typeface="Open Sans"/>
              </a:rPr>
              <a:t>Build a combat robot and battle it out in our arena - week-long intensive camp!</a:t>
            </a:r>
          </a:p>
        </p:txBody>
      </p:sp>
      <p:sp>
        <p:nvSpPr>
          <p:cNvPr id="8" name="Rounded Rectangle 7"/>
          <p:cNvSpPr/>
          <p:nvPr/>
        </p:nvSpPr>
        <p:spPr>
          <a:xfrm>
            <a:off x="457200" y="4160520"/>
            <a:ext cx="5760720" cy="914400"/>
          </a:xfrm>
          <a:prstGeom prst="roundRect">
            <a:avLst>
              <a:gd name="adj" fmla="val 5000"/>
            </a:avLst>
          </a:prstGeom>
          <a:solidFill>
            <a:srgbClr val="F8F9FA"/>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9" name="Rectangle 8"/>
          <p:cNvSpPr/>
          <p:nvPr/>
        </p:nvSpPr>
        <p:spPr>
          <a:xfrm>
            <a:off x="457200" y="4160520"/>
            <a:ext cx="36576" cy="914400"/>
          </a:xfrm>
          <a:prstGeom prst="rect">
            <a:avLst/>
          </a:prstGeom>
          <a:solidFill>
            <a:srgbClr val="2D3142"/>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0" name="TextBox 9"/>
          <p:cNvSpPr txBox="1"/>
          <p:nvPr/>
        </p:nvSpPr>
        <p:spPr>
          <a:xfrm>
            <a:off x="566928" y="4233672"/>
            <a:ext cx="5596128" cy="822960"/>
          </a:xfrm>
          <a:prstGeom prst="rect">
            <a:avLst/>
          </a:prstGeom>
          <a:noFill/>
        </p:spPr>
        <p:txBody>
          <a:bodyPr wrap="square" lIns="36576" rIns="36576" tIns="18288" bIns="18288" anchor="t">
            <a:spAutoFit/>
          </a:bodyPr>
          <a:lstStyle/>
          <a:p>
            <a:pPr algn="l">
              <a:lnSpc>
                <a:spcPct val="130000"/>
              </a:lnSpc>
            </a:pPr>
            <a:r>
              <a:rPr sz="1100" b="1" i="0">
                <a:solidFill>
                  <a:srgbClr val="2D3142"/>
                </a:solidFill>
                <a:latin typeface="Open Sans"/>
              </a:rPr>
              <a:t>Space needed: </a:t>
            </a:r>
            <a:r>
              <a:rPr sz="1100" b="0" i="0">
                <a:solidFill>
                  <a:srgbClr val="2D3142"/>
                </a:solidFill>
                <a:latin typeface="Open Sans"/>
              </a:rPr>
              <a:t>Workshop area + arena space</a:t>
            </a:r>
          </a:p>
          <a:p>
            <a:pPr algn="l">
              <a:lnSpc>
                <a:spcPct val="130000"/>
              </a:lnSpc>
            </a:pPr>
            <a:r>
              <a:rPr sz="1100" b="1" i="0">
                <a:solidFill>
                  <a:srgbClr val="2D3142"/>
                </a:solidFill>
                <a:latin typeface="Open Sans"/>
              </a:rPr>
              <a:t>Notes: </a:t>
            </a:r>
            <a:r>
              <a:rPr sz="1100" b="0" i="0">
                <a:solidFill>
                  <a:srgbClr val="2D3142"/>
                </a:solidFill>
                <a:latin typeface="Open Sans"/>
              </a:rPr>
              <a:t>Bot kit cost additional based on level selected</a:t>
            </a:r>
          </a:p>
          <a:p>
            <a:pPr algn="l">
              <a:lnSpc>
                <a:spcPct val="130000"/>
              </a:lnSpc>
            </a:pPr>
            <a:r>
              <a:rPr sz="1100" b="1" i="0">
                <a:solidFill>
                  <a:srgbClr val="2D3142"/>
                </a:solidFill>
                <a:latin typeface="Open Sans"/>
              </a:rPr>
              <a:t>Online: </a:t>
            </a:r>
            <a:r>
              <a:rPr sz="1000" b="0" i="0">
                <a:solidFill>
                  <a:srgbClr val="2D3142"/>
                </a:solidFill>
                <a:latin typeface="Courier New"/>
              </a:rPr>
              <a:t>/programs/battle-bots/</a:t>
            </a:r>
          </a:p>
        </p:txBody>
      </p:sp>
      <p:pic>
        <p:nvPicPr>
          <p:cNvPr id="11" name="Picture 10" descr="battle-bots.png"/>
          <p:cNvPicPr>
            <a:picLocks noChangeAspect="1"/>
          </p:cNvPicPr>
          <p:nvPr/>
        </p:nvPicPr>
        <p:blipFill>
          <a:blip r:embed="rId2"/>
          <a:stretch>
            <a:fillRect/>
          </a:stretch>
        </p:blipFill>
        <p:spPr>
          <a:xfrm>
            <a:off x="6400800" y="4160520"/>
            <a:ext cx="914400" cy="914400"/>
          </a:xfrm>
          <a:prstGeom prst="rect">
            <a:avLst/>
          </a:prstGeom>
        </p:spPr>
      </p:pic>
      <p:sp>
        <p:nvSpPr>
          <p:cNvPr id="12" name="TextBox 11"/>
          <p:cNvSpPr txBox="1"/>
          <p:nvPr/>
        </p:nvSpPr>
        <p:spPr>
          <a:xfrm>
            <a:off x="6400800" y="5093207"/>
            <a:ext cx="914400" cy="228600"/>
          </a:xfrm>
          <a:prstGeom prst="rect">
            <a:avLst/>
          </a:prstGeom>
          <a:noFill/>
        </p:spPr>
        <p:txBody>
          <a:bodyPr wrap="square" lIns="18288" rIns="18288" tIns="9144" bIns="9144" anchor="t">
            <a:spAutoFit/>
          </a:bodyPr>
          <a:lstStyle/>
          <a:p>
            <a:pPr algn="ctr"/>
            <a:r>
              <a:rPr sz="700" b="0" i="0">
                <a:solidFill>
                  <a:srgbClr val="666666"/>
                </a:solidFill>
                <a:latin typeface="Courier New"/>
              </a:rPr>
              <a:t>battle-bots</a:t>
            </a:r>
          </a:p>
        </p:txBody>
      </p:sp>
      <p:sp>
        <p:nvSpPr>
          <p:cNvPr id="13" name="Rounded Rectangle 12"/>
          <p:cNvSpPr/>
          <p:nvPr/>
        </p:nvSpPr>
        <p:spPr>
          <a:xfrm>
            <a:off x="457200" y="5257800"/>
            <a:ext cx="6858000" cy="292608"/>
          </a:xfrm>
          <a:prstGeom prst="roundRect">
            <a:avLst>
              <a:gd name="adj" fmla="val 0"/>
            </a:avLst>
          </a:prstGeom>
          <a:solidFill>
            <a:srgbClr val="2D3142"/>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4" name="TextBox 13"/>
          <p:cNvSpPr txBox="1"/>
          <p:nvPr/>
        </p:nvSpPr>
        <p:spPr>
          <a:xfrm>
            <a:off x="512064" y="5303520"/>
            <a:ext cx="82296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LEVEL</a:t>
            </a:r>
          </a:p>
        </p:txBody>
      </p:sp>
      <p:sp>
        <p:nvSpPr>
          <p:cNvPr id="15" name="TextBox 14"/>
          <p:cNvSpPr txBox="1"/>
          <p:nvPr/>
        </p:nvSpPr>
        <p:spPr>
          <a:xfrm>
            <a:off x="1426464" y="5303520"/>
            <a:ext cx="1554480" cy="237744"/>
          </a:xfrm>
          <a:prstGeom prst="rect">
            <a:avLst/>
          </a:prstGeom>
          <a:noFill/>
        </p:spPr>
        <p:txBody>
          <a:bodyPr wrap="square" lIns="18288" rIns="18288" tIns="9144" bIns="9144" anchor="ctr">
            <a:spAutoFit/>
          </a:bodyPr>
          <a:lstStyle/>
          <a:p>
            <a:pPr algn="l"/>
            <a:r>
              <a:rPr sz="900" b="1" i="0">
                <a:solidFill>
                  <a:srgbClr val="FFFFFF"/>
                </a:solidFill>
                <a:latin typeface="Open Sans"/>
              </a:rPr>
              <a:t>TOPIC</a:t>
            </a:r>
          </a:p>
        </p:txBody>
      </p:sp>
      <p:sp>
        <p:nvSpPr>
          <p:cNvPr id="16" name="TextBox 15"/>
          <p:cNvSpPr txBox="1"/>
          <p:nvPr/>
        </p:nvSpPr>
        <p:spPr>
          <a:xfrm>
            <a:off x="3072384" y="5303520"/>
            <a:ext cx="420624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LESSON</a:t>
            </a:r>
          </a:p>
        </p:txBody>
      </p:sp>
      <p:sp>
        <p:nvSpPr>
          <p:cNvPr id="17" name="Rectangle 16"/>
          <p:cNvSpPr/>
          <p:nvPr/>
        </p:nvSpPr>
        <p:spPr>
          <a:xfrm>
            <a:off x="457200" y="5550408"/>
            <a:ext cx="6858000" cy="69113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8" name="TextBox 17"/>
          <p:cNvSpPr txBox="1"/>
          <p:nvPr/>
        </p:nvSpPr>
        <p:spPr>
          <a:xfrm>
            <a:off x="512064" y="5596128"/>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8th Grade</a:t>
            </a:r>
          </a:p>
        </p:txBody>
      </p:sp>
      <p:sp>
        <p:nvSpPr>
          <p:cNvPr id="19" name="TextBox 18"/>
          <p:cNvSpPr txBox="1"/>
          <p:nvPr/>
        </p:nvSpPr>
        <p:spPr>
          <a:xfrm>
            <a:off x="1426464" y="5596128"/>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Force/Energy</a:t>
            </a:r>
          </a:p>
        </p:txBody>
      </p:sp>
      <p:sp>
        <p:nvSpPr>
          <p:cNvPr id="20" name="TextBox 19"/>
          <p:cNvSpPr txBox="1"/>
          <p:nvPr/>
        </p:nvSpPr>
        <p:spPr>
          <a:xfrm>
            <a:off x="3072384" y="5586984"/>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Force, Mass, and Combat</a:t>
            </a:r>
            <a:r>
              <a:rPr sz="700" b="1" i="0">
                <a:solidFill>
                  <a:srgbClr val="2D3142"/>
                </a:solidFill>
                <a:latin typeface="Open Sans"/>
              </a:rPr>
              <a:t>  [S8P3]</a:t>
            </a:r>
            <a:r>
              <a:rPr sz="700" b="1" i="0">
                <a:solidFill>
                  <a:srgbClr val="2D3142"/>
                </a:solidFill>
                <a:latin typeface="Open Sans"/>
              </a:rPr>
              <a:t>  [S8P5]</a:t>
            </a:r>
          </a:p>
          <a:p>
            <a:pPr algn="l">
              <a:lnSpc>
                <a:spcPct val="130000"/>
              </a:lnSpc>
            </a:pPr>
            <a:r>
              <a:rPr sz="800" b="0" i="0">
                <a:solidFill>
                  <a:srgbClr val="555555"/>
                </a:solidFill>
                <a:latin typeface="Open Sans"/>
              </a:rPr>
              <a:t>Calculate the force of impact using F=ma. Heavier bot or faster bot - which has more impact? Wire motors and learn circuit design for the drive system.</a:t>
            </a:r>
          </a:p>
        </p:txBody>
      </p:sp>
      <p:sp>
        <p:nvSpPr>
          <p:cNvPr id="21" name="TextBox 20"/>
          <p:cNvSpPr txBox="1"/>
          <p:nvPr/>
        </p:nvSpPr>
        <p:spPr>
          <a:xfrm>
            <a:off x="512064" y="6287262"/>
            <a:ext cx="822960" cy="882142"/>
          </a:xfrm>
          <a:prstGeom prst="rect">
            <a:avLst/>
          </a:prstGeom>
          <a:noFill/>
        </p:spPr>
        <p:txBody>
          <a:bodyPr wrap="square" lIns="18288" rIns="18288" tIns="9144" bIns="9144" anchor="t">
            <a:spAutoFit/>
          </a:bodyPr>
          <a:lstStyle/>
          <a:p>
            <a:pPr algn="l"/>
            <a:r>
              <a:rPr sz="900" b="0" i="0">
                <a:solidFill>
                  <a:srgbClr val="2D3142"/>
                </a:solidFill>
                <a:latin typeface="Open Sans"/>
              </a:rPr>
              <a:t>Calculus AB / BC</a:t>
            </a:r>
          </a:p>
        </p:txBody>
      </p:sp>
      <p:sp>
        <p:nvSpPr>
          <p:cNvPr id="22" name="TextBox 21"/>
          <p:cNvSpPr txBox="1"/>
          <p:nvPr/>
        </p:nvSpPr>
        <p:spPr>
          <a:xfrm>
            <a:off x="1426464" y="6287262"/>
            <a:ext cx="1554480" cy="88214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Limits, continuity, differentiation; BC adds parametric/polar/vectors</a:t>
            </a:r>
          </a:p>
        </p:txBody>
      </p:sp>
      <p:sp>
        <p:nvSpPr>
          <p:cNvPr id="23" name="TextBox 22"/>
          <p:cNvSpPr txBox="1"/>
          <p:nvPr/>
        </p:nvSpPr>
        <p:spPr>
          <a:xfrm>
            <a:off x="3072384" y="6278118"/>
            <a:ext cx="4206240" cy="90043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Instantaneous Rate of Change</a:t>
            </a:r>
            <a:r>
              <a:rPr sz="700" b="1" i="0">
                <a:solidFill>
                  <a:srgbClr val="2D3142"/>
                </a:solidFill>
                <a:latin typeface="Open Sans"/>
              </a:rPr>
              <a:t>  [AP Calc]</a:t>
            </a:r>
          </a:p>
          <a:p>
            <a:pPr algn="l">
              <a:lnSpc>
                <a:spcPct val="130000"/>
              </a:lnSpc>
            </a:pPr>
            <a:r>
              <a:rPr sz="800" b="0" i="0">
                <a:solidFill>
                  <a:srgbClr val="555555"/>
                </a:solidFill>
                <a:latin typeface="Open Sans"/>
              </a:rPr>
              <a:t>Mount a high-g accelerometer on each bot and log a(t) through a collision at 1 kHz. Integrate once to recover velocity, twice to recover position. Differentiate a(t) to get jerk (d^3x/dt^3) - the rate g-forces change during impact. Snap (d^4x/dt^4) is the stretch goal and noise-limited - a real lesson in signal quality.</a:t>
            </a:r>
          </a:p>
        </p:txBody>
      </p:sp>
      <p:sp>
        <p:nvSpPr>
          <p:cNvPr id="24" name="Rectangle 23"/>
          <p:cNvSpPr/>
          <p:nvPr/>
        </p:nvSpPr>
        <p:spPr>
          <a:xfrm>
            <a:off x="457200" y="7196836"/>
            <a:ext cx="6858000" cy="82321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25" name="TextBox 24"/>
          <p:cNvSpPr txBox="1"/>
          <p:nvPr/>
        </p:nvSpPr>
        <p:spPr>
          <a:xfrm>
            <a:off x="512064" y="7242556"/>
            <a:ext cx="822960" cy="750062"/>
          </a:xfrm>
          <a:prstGeom prst="rect">
            <a:avLst/>
          </a:prstGeom>
          <a:noFill/>
        </p:spPr>
        <p:txBody>
          <a:bodyPr wrap="square" lIns="18288" rIns="18288" tIns="9144" bIns="9144" anchor="t">
            <a:spAutoFit/>
          </a:bodyPr>
          <a:lstStyle/>
          <a:p>
            <a:pPr algn="l"/>
            <a:r>
              <a:rPr sz="900" b="0" i="0">
                <a:solidFill>
                  <a:srgbClr val="2D3142"/>
                </a:solidFill>
                <a:latin typeface="Open Sans"/>
              </a:rPr>
              <a:t>Physics</a:t>
            </a:r>
          </a:p>
        </p:txBody>
      </p:sp>
      <p:sp>
        <p:nvSpPr>
          <p:cNvPr id="26" name="TextBox 25"/>
          <p:cNvSpPr txBox="1"/>
          <p:nvPr/>
        </p:nvSpPr>
        <p:spPr>
          <a:xfrm>
            <a:off x="1426464" y="7242556"/>
            <a:ext cx="1554480" cy="75006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Kinematics (motion), Newton's Laws, gravity, and energy</a:t>
            </a:r>
          </a:p>
        </p:txBody>
      </p:sp>
      <p:sp>
        <p:nvSpPr>
          <p:cNvPr id="27" name="TextBox 26"/>
          <p:cNvSpPr txBox="1"/>
          <p:nvPr/>
        </p:nvSpPr>
        <p:spPr>
          <a:xfrm>
            <a:off x="3072384" y="7233412"/>
            <a:ext cx="4206240" cy="76835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Newton's Third Law Arena</a:t>
            </a:r>
            <a:r>
              <a:rPr sz="700" b="1" i="0">
                <a:solidFill>
                  <a:srgbClr val="2D3142"/>
                </a:solidFill>
                <a:latin typeface="Open Sans"/>
              </a:rPr>
              <a:t>  [SP2]</a:t>
            </a:r>
          </a:p>
          <a:p>
            <a:pPr algn="l">
              <a:lnSpc>
                <a:spcPct val="130000"/>
              </a:lnSpc>
            </a:pPr>
            <a:r>
              <a:rPr sz="800" b="0" i="0">
                <a:solidFill>
                  <a:srgbClr val="555555"/>
                </a:solidFill>
                <a:latin typeface="Open Sans"/>
              </a:rPr>
              <a:t>Two bots collide. Onboard accelerometers capture peak g on each bot; multiply by mass to get impact force. Action-reaction predicts equal and opposite forces - does the data bear that out? The lighter bot always accelerates more - prove why using F = ma.</a:t>
            </a:r>
          </a:p>
        </p:txBody>
      </p:sp>
      <p:sp>
        <p:nvSpPr>
          <p:cNvPr id="28" name="TextBox 27"/>
          <p:cNvSpPr txBox="1"/>
          <p:nvPr/>
        </p:nvSpPr>
        <p:spPr>
          <a:xfrm>
            <a:off x="512064" y="8065770"/>
            <a:ext cx="822960" cy="518922"/>
          </a:xfrm>
          <a:prstGeom prst="rect">
            <a:avLst/>
          </a:prstGeom>
          <a:noFill/>
        </p:spPr>
        <p:txBody>
          <a:bodyPr wrap="square" lIns="18288" rIns="18288" tIns="9144" bIns="9144" anchor="t">
            <a:spAutoFit/>
          </a:bodyPr>
          <a:lstStyle/>
          <a:p>
            <a:pPr algn="l"/>
            <a:r>
              <a:rPr sz="900" b="0" i="0">
                <a:solidFill>
                  <a:srgbClr val="2D3142"/>
                </a:solidFill>
                <a:latin typeface="Open Sans"/>
              </a:rPr>
              <a:t>Physics</a:t>
            </a:r>
          </a:p>
        </p:txBody>
      </p:sp>
      <p:sp>
        <p:nvSpPr>
          <p:cNvPr id="29" name="TextBox 28"/>
          <p:cNvSpPr txBox="1"/>
          <p:nvPr/>
        </p:nvSpPr>
        <p:spPr>
          <a:xfrm>
            <a:off x="1426464" y="8065770"/>
            <a:ext cx="1554480" cy="51892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Waves, sound, light/optics, electricity, and magnetism</a:t>
            </a:r>
          </a:p>
        </p:txBody>
      </p:sp>
      <p:sp>
        <p:nvSpPr>
          <p:cNvPr id="30" name="TextBox 29"/>
          <p:cNvSpPr txBox="1"/>
          <p:nvPr/>
        </p:nvSpPr>
        <p:spPr>
          <a:xfrm>
            <a:off x="3072384" y="8056626"/>
            <a:ext cx="4206240" cy="53721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Motor Physics</a:t>
            </a:r>
            <a:r>
              <a:rPr sz="700" b="1" i="0">
                <a:solidFill>
                  <a:srgbClr val="2D3142"/>
                </a:solidFill>
                <a:latin typeface="Open Sans"/>
              </a:rPr>
              <a:t>  [SP5.e]</a:t>
            </a:r>
          </a:p>
          <a:p>
            <a:pPr algn="l">
              <a:lnSpc>
                <a:spcPct val="130000"/>
              </a:lnSpc>
            </a:pPr>
            <a:r>
              <a:rPr sz="800" b="0" i="0">
                <a:solidFill>
                  <a:srgbClr val="555555"/>
                </a:solidFill>
                <a:latin typeface="Open Sans"/>
              </a:rPr>
              <a:t>Measure motor current draw under load vs. no load. Calculate power consumption. How does gear ratio affect torque and speed?</a:t>
            </a:r>
          </a:p>
        </p:txBody>
      </p:sp>
      <p:sp>
        <p:nvSpPr>
          <p:cNvPr id="31" name="Rectangle 30"/>
          <p:cNvSpPr/>
          <p:nvPr/>
        </p:nvSpPr>
        <p:spPr>
          <a:xfrm>
            <a:off x="457200" y="8612124"/>
            <a:ext cx="6858000" cy="82321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32" name="TextBox 31"/>
          <p:cNvSpPr txBox="1"/>
          <p:nvPr/>
        </p:nvSpPr>
        <p:spPr>
          <a:xfrm>
            <a:off x="512064" y="8657844"/>
            <a:ext cx="822960" cy="750062"/>
          </a:xfrm>
          <a:prstGeom prst="rect">
            <a:avLst/>
          </a:prstGeom>
          <a:noFill/>
        </p:spPr>
        <p:txBody>
          <a:bodyPr wrap="square" lIns="18288" rIns="18288" tIns="9144" bIns="9144" anchor="t">
            <a:spAutoFit/>
          </a:bodyPr>
          <a:lstStyle/>
          <a:p>
            <a:pPr algn="l"/>
            <a:r>
              <a:rPr sz="900" b="0" i="0">
                <a:solidFill>
                  <a:srgbClr val="2D3142"/>
                </a:solidFill>
                <a:latin typeface="Open Sans"/>
              </a:rPr>
              <a:t>AP Physics 1</a:t>
            </a:r>
          </a:p>
        </p:txBody>
      </p:sp>
      <p:sp>
        <p:nvSpPr>
          <p:cNvPr id="33" name="TextBox 32"/>
          <p:cNvSpPr txBox="1"/>
          <p:nvPr/>
        </p:nvSpPr>
        <p:spPr>
          <a:xfrm>
            <a:off x="1426464" y="8657844"/>
            <a:ext cx="1554480" cy="75006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Energy, Momentum, Torque, and Rotational motion</a:t>
            </a:r>
          </a:p>
        </p:txBody>
      </p:sp>
      <p:sp>
        <p:nvSpPr>
          <p:cNvPr id="34" name="TextBox 33"/>
          <p:cNvSpPr txBox="1"/>
          <p:nvPr/>
        </p:nvSpPr>
        <p:spPr>
          <a:xfrm>
            <a:off x="3072384" y="8648700"/>
            <a:ext cx="4206240" cy="76835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Impulse-Momentum Lab</a:t>
            </a:r>
            <a:r>
              <a:rPr sz="700" b="1" i="0">
                <a:solidFill>
                  <a:srgbClr val="2D3142"/>
                </a:solidFill>
                <a:latin typeface="Open Sans"/>
              </a:rPr>
              <a:t>  [AP 1 Units 4-5]</a:t>
            </a:r>
          </a:p>
          <a:p>
            <a:pPr algn="l">
              <a:lnSpc>
                <a:spcPct val="130000"/>
              </a:lnSpc>
            </a:pPr>
            <a:r>
              <a:rPr sz="800" b="0" i="0">
                <a:solidFill>
                  <a:srgbClr val="555555"/>
                </a:solidFill>
                <a:latin typeface="Open Sans"/>
              </a:rPr>
              <a:t>Onboard accelerometers log a(t) through the collision at 1 kHz. Multiply by bot mass and integrate to get impulse directly. Compare to change in momentum (p = mv before and after) - is momentum conserved? Quantify the impulse-momentum theorem with real data.</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457200"/>
            <a:ext cx="6858000" cy="457200"/>
          </a:xfrm>
          <a:prstGeom prst="rect">
            <a:avLst/>
          </a:prstGeom>
          <a:noFill/>
        </p:spPr>
        <p:txBody>
          <a:bodyPr wrap="square" lIns="18288" rIns="18288" tIns="9144" bIns="9144" anchor="t">
            <a:spAutoFit/>
          </a:bodyPr>
          <a:lstStyle/>
          <a:p>
            <a:pPr algn="l"/>
            <a:r>
              <a:rPr sz="2000" b="1" i="0">
                <a:solidFill>
                  <a:srgbClr val="2D3142"/>
                </a:solidFill>
                <a:latin typeface="Open Sans"/>
              </a:rPr>
              <a:t>Battle Bots Camp</a:t>
            </a:r>
          </a:p>
        </p:txBody>
      </p:sp>
      <p:sp>
        <p:nvSpPr>
          <p:cNvPr id="3" name="TextBox 2"/>
          <p:cNvSpPr txBox="1"/>
          <p:nvPr/>
        </p:nvSpPr>
        <p:spPr>
          <a:xfrm>
            <a:off x="457200" y="822960"/>
            <a:ext cx="6858000" cy="274320"/>
          </a:xfrm>
          <a:prstGeom prst="rect">
            <a:avLst/>
          </a:prstGeom>
          <a:noFill/>
        </p:spPr>
        <p:txBody>
          <a:bodyPr wrap="square" lIns="18288" rIns="18288" tIns="9144" bIns="9144" anchor="t">
            <a:spAutoFit/>
          </a:bodyPr>
          <a:lstStyle/>
          <a:p>
            <a:pPr algn="l"/>
            <a:r>
              <a:rPr sz="1000" b="0" i="1">
                <a:solidFill>
                  <a:srgbClr val="666666"/>
                </a:solidFill>
                <a:latin typeface="Open Sans"/>
              </a:rPr>
              <a:t>Grade-level lessons (continued)</a:t>
            </a:r>
          </a:p>
        </p:txBody>
      </p:sp>
      <p:sp>
        <p:nvSpPr>
          <p:cNvPr id="4" name="Rounded Rectangle 3"/>
          <p:cNvSpPr/>
          <p:nvPr/>
        </p:nvSpPr>
        <p:spPr>
          <a:xfrm>
            <a:off x="457200" y="1234440"/>
            <a:ext cx="6858000" cy="292608"/>
          </a:xfrm>
          <a:prstGeom prst="roundRect">
            <a:avLst>
              <a:gd name="adj" fmla="val 0"/>
            </a:avLst>
          </a:prstGeom>
          <a:solidFill>
            <a:srgbClr val="2D3142"/>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5" name="TextBox 4"/>
          <p:cNvSpPr txBox="1"/>
          <p:nvPr/>
        </p:nvSpPr>
        <p:spPr>
          <a:xfrm>
            <a:off x="512064" y="1280160"/>
            <a:ext cx="82296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LEVEL</a:t>
            </a:r>
          </a:p>
        </p:txBody>
      </p:sp>
      <p:sp>
        <p:nvSpPr>
          <p:cNvPr id="6" name="TextBox 5"/>
          <p:cNvSpPr txBox="1"/>
          <p:nvPr/>
        </p:nvSpPr>
        <p:spPr>
          <a:xfrm>
            <a:off x="1426464" y="1280160"/>
            <a:ext cx="1554480" cy="237744"/>
          </a:xfrm>
          <a:prstGeom prst="rect">
            <a:avLst/>
          </a:prstGeom>
          <a:noFill/>
        </p:spPr>
        <p:txBody>
          <a:bodyPr wrap="square" lIns="18288" rIns="18288" tIns="9144" bIns="9144" anchor="ctr">
            <a:spAutoFit/>
          </a:bodyPr>
          <a:lstStyle/>
          <a:p>
            <a:pPr algn="l"/>
            <a:r>
              <a:rPr sz="900" b="1" i="0">
                <a:solidFill>
                  <a:srgbClr val="FFFFFF"/>
                </a:solidFill>
                <a:latin typeface="Open Sans"/>
              </a:rPr>
              <a:t>TOPIC</a:t>
            </a:r>
          </a:p>
        </p:txBody>
      </p:sp>
      <p:sp>
        <p:nvSpPr>
          <p:cNvPr id="7" name="TextBox 6"/>
          <p:cNvSpPr txBox="1"/>
          <p:nvPr/>
        </p:nvSpPr>
        <p:spPr>
          <a:xfrm>
            <a:off x="3072384" y="1280160"/>
            <a:ext cx="420624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LESSON</a:t>
            </a:r>
          </a:p>
        </p:txBody>
      </p:sp>
      <p:sp>
        <p:nvSpPr>
          <p:cNvPr id="8" name="Rectangle 7"/>
          <p:cNvSpPr/>
          <p:nvPr/>
        </p:nvSpPr>
        <p:spPr>
          <a:xfrm>
            <a:off x="457200" y="1527048"/>
            <a:ext cx="6858000" cy="82321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9" name="TextBox 8"/>
          <p:cNvSpPr txBox="1"/>
          <p:nvPr/>
        </p:nvSpPr>
        <p:spPr>
          <a:xfrm>
            <a:off x="512064" y="1572768"/>
            <a:ext cx="822960" cy="750062"/>
          </a:xfrm>
          <a:prstGeom prst="rect">
            <a:avLst/>
          </a:prstGeom>
          <a:noFill/>
        </p:spPr>
        <p:txBody>
          <a:bodyPr wrap="square" lIns="18288" rIns="18288" tIns="9144" bIns="9144" anchor="t">
            <a:spAutoFit/>
          </a:bodyPr>
          <a:lstStyle/>
          <a:p>
            <a:pPr algn="l"/>
            <a:r>
              <a:rPr sz="900" b="0" i="0">
                <a:solidFill>
                  <a:srgbClr val="2D3142"/>
                </a:solidFill>
                <a:latin typeface="Open Sans"/>
              </a:rPr>
              <a:t>AP Physics C</a:t>
            </a:r>
          </a:p>
        </p:txBody>
      </p:sp>
      <p:sp>
        <p:nvSpPr>
          <p:cNvPr id="10" name="TextBox 9"/>
          <p:cNvSpPr txBox="1"/>
          <p:nvPr/>
        </p:nvSpPr>
        <p:spPr>
          <a:xfrm>
            <a:off x="1426464" y="1572768"/>
            <a:ext cx="1554480" cy="75006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(Calculus-based) Mechanics, Kinematics, and Force</a:t>
            </a:r>
          </a:p>
        </p:txBody>
      </p:sp>
      <p:sp>
        <p:nvSpPr>
          <p:cNvPr id="11" name="TextBox 10"/>
          <p:cNvSpPr txBox="1"/>
          <p:nvPr/>
        </p:nvSpPr>
        <p:spPr>
          <a:xfrm>
            <a:off x="3072384" y="1563624"/>
            <a:ext cx="4206240" cy="76835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Impulse with Calculus</a:t>
            </a:r>
            <a:r>
              <a:rPr sz="700" b="1" i="0">
                <a:solidFill>
                  <a:srgbClr val="2D3142"/>
                </a:solidFill>
                <a:latin typeface="Open Sans"/>
              </a:rPr>
              <a:t>  [AP C Mech]</a:t>
            </a:r>
          </a:p>
          <a:p>
            <a:pPr algn="l">
              <a:lnSpc>
                <a:spcPct val="130000"/>
              </a:lnSpc>
            </a:pPr>
            <a:r>
              <a:rPr sz="800" b="0" i="0">
                <a:solidFill>
                  <a:srgbClr val="555555"/>
                </a:solidFill>
                <a:latin typeface="Open Sans"/>
              </a:rPr>
              <a:t>Log a(t) from an onboard accelerometer through the collision. Compute F(t) = m*a(t), then integrate numerically to find impulse J = integral of F dt. Compare to change in momentum. Real data, real calculus, real-world noise.</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457200"/>
            <a:ext cx="6858000" cy="548640"/>
          </a:xfrm>
          <a:prstGeom prst="rect">
            <a:avLst/>
          </a:prstGeom>
          <a:noFill/>
        </p:spPr>
        <p:txBody>
          <a:bodyPr wrap="square" lIns="36576" rIns="36576" tIns="18288" bIns="18288" anchor="t">
            <a:spAutoFit/>
          </a:bodyPr>
          <a:lstStyle/>
          <a:p>
            <a:pPr algn="l"/>
            <a:r>
              <a:rPr sz="2400" b="1" i="0">
                <a:solidFill>
                  <a:srgbClr val="2D3142"/>
                </a:solidFill>
                <a:latin typeface="Open Sans"/>
              </a:rPr>
              <a:t>How to use this book</a:t>
            </a:r>
          </a:p>
        </p:txBody>
      </p:sp>
      <p:sp>
        <p:nvSpPr>
          <p:cNvPr id="3" name="Rectangle 2"/>
          <p:cNvSpPr/>
          <p:nvPr/>
        </p:nvSpPr>
        <p:spPr>
          <a:xfrm>
            <a:off x="457200" y="1051560"/>
            <a:ext cx="6858000" cy="54864"/>
          </a:xfrm>
          <a:prstGeom prst="rect">
            <a:avLst/>
          </a:prstGeom>
          <a:solidFill>
            <a:srgbClr val="FFD23F"/>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4" name="TextBox 3"/>
          <p:cNvSpPr txBox="1"/>
          <p:nvPr/>
        </p:nvSpPr>
        <p:spPr>
          <a:xfrm>
            <a:off x="457200" y="1216151"/>
            <a:ext cx="6858000" cy="822960"/>
          </a:xfrm>
          <a:prstGeom prst="rect">
            <a:avLst/>
          </a:prstGeom>
          <a:noFill/>
        </p:spPr>
        <p:txBody>
          <a:bodyPr wrap="square" lIns="36576" rIns="36576" tIns="18288" bIns="18288" anchor="t">
            <a:spAutoFit/>
          </a:bodyPr>
          <a:lstStyle/>
          <a:p>
            <a:pPr algn="l">
              <a:lnSpc>
                <a:spcPct val="140000"/>
              </a:lnSpc>
            </a:pPr>
            <a:r>
              <a:rPr sz="1300" b="0" i="0">
                <a:solidFill>
                  <a:srgbClr val="2D3142"/>
                </a:solidFill>
                <a:latin typeface="Open Sans"/>
              </a:rPr>
              <a:t>This guidebook contains a listing of the programs that we offer and how they can be adapted to meet grade level and academic needs. This is not a comprehensive list - we are more than happy to adapt to your specific school, classroom, and academic needs.</a:t>
            </a:r>
          </a:p>
        </p:txBody>
      </p:sp>
      <p:sp>
        <p:nvSpPr>
          <p:cNvPr id="5" name="TextBox 4"/>
          <p:cNvSpPr txBox="1"/>
          <p:nvPr/>
        </p:nvSpPr>
        <p:spPr>
          <a:xfrm>
            <a:off x="457200" y="2084831"/>
            <a:ext cx="6858000" cy="365760"/>
          </a:xfrm>
          <a:prstGeom prst="rect">
            <a:avLst/>
          </a:prstGeom>
          <a:noFill/>
        </p:spPr>
        <p:txBody>
          <a:bodyPr wrap="square" lIns="36576" rIns="36576" tIns="18288" bIns="18288" anchor="t">
            <a:spAutoFit/>
          </a:bodyPr>
          <a:lstStyle/>
          <a:p>
            <a:pPr algn="l"/>
            <a:r>
              <a:rPr sz="1400" b="1" i="0">
                <a:solidFill>
                  <a:srgbClr val="E65100"/>
                </a:solidFill>
                <a:latin typeface="Open Sans"/>
              </a:rPr>
              <a:t>What you'll find on each program page</a:t>
            </a:r>
          </a:p>
        </p:txBody>
      </p:sp>
      <p:sp>
        <p:nvSpPr>
          <p:cNvPr id="6" name="TextBox 5"/>
          <p:cNvSpPr txBox="1"/>
          <p:nvPr/>
        </p:nvSpPr>
        <p:spPr>
          <a:xfrm>
            <a:off x="457200" y="2468879"/>
            <a:ext cx="6858000" cy="411480"/>
          </a:xfrm>
          <a:prstGeom prst="rect">
            <a:avLst/>
          </a:prstGeom>
          <a:noFill/>
        </p:spPr>
        <p:txBody>
          <a:bodyPr wrap="square" lIns="36576" rIns="36576" tIns="18288" bIns="18288" anchor="t">
            <a:spAutoFit/>
          </a:bodyPr>
          <a:lstStyle/>
          <a:p>
            <a:pPr algn="l">
              <a:lnSpc>
                <a:spcPct val="135000"/>
              </a:lnSpc>
            </a:pPr>
            <a:r>
              <a:rPr sz="1300" b="1" i="0">
                <a:solidFill>
                  <a:srgbClr val="2D3142"/>
                </a:solidFill>
                <a:latin typeface="Open Sans"/>
              </a:rPr>
              <a:t>A real photo from the field</a:t>
            </a:r>
            <a:r>
              <a:rPr sz="1300" b="0" i="0">
                <a:solidFill>
                  <a:srgbClr val="2D3142"/>
                </a:solidFill>
                <a:latin typeface="Open Sans"/>
              </a:rPr>
              <a:t> - Not stock imagery. Every picture is from a workshop we've actually run.</a:t>
            </a:r>
          </a:p>
        </p:txBody>
      </p:sp>
      <p:sp>
        <p:nvSpPr>
          <p:cNvPr id="7" name="TextBox 6"/>
          <p:cNvSpPr txBox="1"/>
          <p:nvPr/>
        </p:nvSpPr>
        <p:spPr>
          <a:xfrm>
            <a:off x="457200" y="2880360"/>
            <a:ext cx="6858000" cy="411480"/>
          </a:xfrm>
          <a:prstGeom prst="rect">
            <a:avLst/>
          </a:prstGeom>
          <a:noFill/>
        </p:spPr>
        <p:txBody>
          <a:bodyPr wrap="square" lIns="36576" rIns="36576" tIns="18288" bIns="18288" anchor="t">
            <a:spAutoFit/>
          </a:bodyPr>
          <a:lstStyle/>
          <a:p>
            <a:pPr algn="l">
              <a:lnSpc>
                <a:spcPct val="135000"/>
              </a:lnSpc>
            </a:pPr>
            <a:r>
              <a:rPr sz="1300" b="1" i="0">
                <a:solidFill>
                  <a:srgbClr val="2D3142"/>
                </a:solidFill>
                <a:latin typeface="Open Sans"/>
              </a:rPr>
              <a:t>Logistics</a:t>
            </a:r>
            <a:r>
              <a:rPr sz="1300" b="0" i="0">
                <a:solidFill>
                  <a:srgbClr val="2D3142"/>
                </a:solidFill>
                <a:latin typeface="Open Sans"/>
              </a:rPr>
              <a:t> - What students take home, what space we need, any safety notes.</a:t>
            </a:r>
          </a:p>
        </p:txBody>
      </p:sp>
      <p:sp>
        <p:nvSpPr>
          <p:cNvPr id="8" name="TextBox 7"/>
          <p:cNvSpPr txBox="1"/>
          <p:nvPr/>
        </p:nvSpPr>
        <p:spPr>
          <a:xfrm>
            <a:off x="457200" y="3291840"/>
            <a:ext cx="6858000" cy="411480"/>
          </a:xfrm>
          <a:prstGeom prst="rect">
            <a:avLst/>
          </a:prstGeom>
          <a:noFill/>
        </p:spPr>
        <p:txBody>
          <a:bodyPr wrap="square" lIns="36576" rIns="36576" tIns="18288" bIns="18288" anchor="t">
            <a:spAutoFit/>
          </a:bodyPr>
          <a:lstStyle/>
          <a:p>
            <a:pPr algn="l">
              <a:lnSpc>
                <a:spcPct val="135000"/>
              </a:lnSpc>
            </a:pPr>
            <a:r>
              <a:rPr sz="1300" b="1" i="0">
                <a:solidFill>
                  <a:srgbClr val="2D3142"/>
                </a:solidFill>
                <a:latin typeface="Open Sans"/>
              </a:rPr>
              <a:t>Grade-level lessons</a:t>
            </a:r>
            <a:r>
              <a:rPr sz="1300" b="0" i="0">
                <a:solidFill>
                  <a:srgbClr val="2D3142"/>
                </a:solidFill>
                <a:latin typeface="Open Sans"/>
              </a:rPr>
              <a:t> - This maps the specific adaptation of the program to our understanding of the Georgia educational standards.</a:t>
            </a:r>
          </a:p>
        </p:txBody>
      </p:sp>
      <p:sp>
        <p:nvSpPr>
          <p:cNvPr id="9" name="TextBox 8"/>
          <p:cNvSpPr txBox="1"/>
          <p:nvPr/>
        </p:nvSpPr>
        <p:spPr>
          <a:xfrm>
            <a:off x="457200" y="3703320"/>
            <a:ext cx="6858000" cy="411480"/>
          </a:xfrm>
          <a:prstGeom prst="rect">
            <a:avLst/>
          </a:prstGeom>
          <a:noFill/>
        </p:spPr>
        <p:txBody>
          <a:bodyPr wrap="square" lIns="36576" rIns="36576" tIns="18288" bIns="18288" anchor="t">
            <a:spAutoFit/>
          </a:bodyPr>
          <a:lstStyle/>
          <a:p>
            <a:pPr algn="l">
              <a:lnSpc>
                <a:spcPct val="135000"/>
              </a:lnSpc>
            </a:pPr>
            <a:r>
              <a:rPr sz="1300" b="1" i="0">
                <a:solidFill>
                  <a:srgbClr val="2D3142"/>
                </a:solidFill>
                <a:latin typeface="Open Sans"/>
              </a:rPr>
              <a:t>QR code &amp; URL</a:t>
            </a:r>
            <a:r>
              <a:rPr sz="1300" b="0" i="0">
                <a:solidFill>
                  <a:srgbClr val="2D3142"/>
                </a:solidFill>
                <a:latin typeface="Open Sans"/>
              </a:rPr>
              <a:t> - Scan or click to view additional information online.</a:t>
            </a:r>
          </a:p>
        </p:txBody>
      </p:sp>
      <p:sp>
        <p:nvSpPr>
          <p:cNvPr id="10" name="Rounded Rectangle 9"/>
          <p:cNvSpPr/>
          <p:nvPr/>
        </p:nvSpPr>
        <p:spPr>
          <a:xfrm>
            <a:off x="457200" y="4206240"/>
            <a:ext cx="6858000" cy="1767839"/>
          </a:xfrm>
          <a:prstGeom prst="roundRect">
            <a:avLst>
              <a:gd name="adj" fmla="val 3000"/>
            </a:avLst>
          </a:prstGeom>
          <a:solidFill>
            <a:srgbClr val="FFF8F0"/>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1" name="Rectangle 10"/>
          <p:cNvSpPr/>
          <p:nvPr/>
        </p:nvSpPr>
        <p:spPr>
          <a:xfrm>
            <a:off x="457200" y="4206240"/>
            <a:ext cx="54864" cy="1767839"/>
          </a:xfrm>
          <a:prstGeom prst="rect">
            <a:avLst/>
          </a:prstGeom>
          <a:solidFill>
            <a:srgbClr val="FFD23F"/>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2" name="TextBox 11"/>
          <p:cNvSpPr txBox="1"/>
          <p:nvPr/>
        </p:nvSpPr>
        <p:spPr>
          <a:xfrm>
            <a:off x="594360" y="4315968"/>
            <a:ext cx="6675120" cy="1584959"/>
          </a:xfrm>
          <a:prstGeom prst="rect">
            <a:avLst/>
          </a:prstGeom>
          <a:noFill/>
        </p:spPr>
        <p:txBody>
          <a:bodyPr wrap="square" lIns="36576" rIns="36576" tIns="18288" bIns="18288" anchor="t">
            <a:spAutoFit/>
          </a:bodyPr>
          <a:lstStyle/>
          <a:p>
            <a:pPr algn="l">
              <a:lnSpc>
                <a:spcPct val="135000"/>
              </a:lnSpc>
            </a:pPr>
            <a:r>
              <a:rPr sz="1200" b="1" i="0">
                <a:solidFill>
                  <a:srgbClr val="E65100"/>
                </a:solidFill>
                <a:latin typeface="Open Sans"/>
              </a:rPr>
              <a:t>Pricing, service area, and booking</a:t>
            </a:r>
            <a:r>
              <a:rPr sz="1200" b="0" i="0">
                <a:solidFill>
                  <a:srgbClr val="2D3142"/>
                </a:solidFill>
                <a:latin typeface="Open Sans"/>
              </a:rPr>
              <a:t> are all on </a:t>
            </a:r>
            <a:r>
              <a:rPr sz="1200" b="0" i="0">
                <a:solidFill>
                  <a:srgbClr val="2D3142"/>
                </a:solidFill>
                <a:latin typeface="Courier New"/>
              </a:rPr>
              <a:t>makerlabkids.com/pricing</a:t>
            </a:r>
            <a:r>
              <a:rPr sz="1200" b="0" i="0">
                <a:solidFill>
                  <a:srgbClr val="2D3142"/>
                </a:solidFill>
                <a:latin typeface="Open Sans"/>
              </a:rPr>
              <a:t>. Multi-session discounts available, free travel within 30 miles of Atlanta, reasonable charges beyond that.</a:t>
            </a:r>
          </a:p>
          <a:p>
            <a:pPr algn="l">
              <a:lnSpc>
                <a:spcPct val="135000"/>
              </a:lnSpc>
            </a:pPr>
          </a:p>
          <a:p>
            <a:pPr algn="l">
              <a:lnSpc>
                <a:spcPct val="135000"/>
              </a:lnSpc>
            </a:pPr>
            <a:r>
              <a:rPr sz="1200" b="1" i="0">
                <a:solidFill>
                  <a:srgbClr val="E65100"/>
                </a:solidFill>
                <a:latin typeface="Open Sans"/>
              </a:rPr>
              <a:t>Educator resources</a:t>
            </a:r>
            <a:r>
              <a:rPr sz="1200" b="0" i="0">
                <a:solidFill>
                  <a:srgbClr val="2D3142"/>
                </a:solidFill>
                <a:latin typeface="Open Sans"/>
              </a:rPr>
              <a:t> - We're actively adding printable data collection sheets, lesson plans, standards alignment, etc. under the "Instructor Resources" side panel on each program's page.</a:t>
            </a:r>
          </a:p>
        </p:txBody>
      </p:sp>
      <p:sp>
        <p:nvSpPr>
          <p:cNvPr id="13" name="TextBox 12"/>
          <p:cNvSpPr txBox="1"/>
          <p:nvPr/>
        </p:nvSpPr>
        <p:spPr>
          <a:xfrm>
            <a:off x="457200" y="6202679"/>
            <a:ext cx="6858000" cy="365760"/>
          </a:xfrm>
          <a:prstGeom prst="rect">
            <a:avLst/>
          </a:prstGeom>
          <a:noFill/>
        </p:spPr>
        <p:txBody>
          <a:bodyPr wrap="square" lIns="36576" rIns="36576" tIns="18288" bIns="18288" anchor="t">
            <a:spAutoFit/>
          </a:bodyPr>
          <a:lstStyle/>
          <a:p>
            <a:pPr algn="l"/>
            <a:r>
              <a:rPr sz="1400" b="1" i="0">
                <a:solidFill>
                  <a:srgbClr val="E65100"/>
                </a:solidFill>
                <a:latin typeface="Open Sans"/>
              </a:rPr>
              <a:t>Don't see exactly what you need?</a:t>
            </a:r>
          </a:p>
        </p:txBody>
      </p:sp>
      <p:sp>
        <p:nvSpPr>
          <p:cNvPr id="14" name="TextBox 13"/>
          <p:cNvSpPr txBox="1"/>
          <p:nvPr/>
        </p:nvSpPr>
        <p:spPr>
          <a:xfrm>
            <a:off x="457200" y="6586727"/>
            <a:ext cx="6858000" cy="822960"/>
          </a:xfrm>
          <a:prstGeom prst="rect">
            <a:avLst/>
          </a:prstGeom>
          <a:noFill/>
        </p:spPr>
        <p:txBody>
          <a:bodyPr wrap="square" lIns="36576" rIns="36576" tIns="18288" bIns="18288" anchor="t">
            <a:spAutoFit/>
          </a:bodyPr>
          <a:lstStyle/>
          <a:p>
            <a:pPr algn="l">
              <a:lnSpc>
                <a:spcPct val="140000"/>
              </a:lnSpc>
            </a:pPr>
            <a:r>
              <a:rPr sz="1300" b="0" i="0">
                <a:solidFill>
                  <a:srgbClr val="2D3142"/>
                </a:solidFill>
                <a:latin typeface="Open Sans"/>
              </a:rPr>
              <a:t>We work with teachers to align what we teach to their specific classroom - a program can be reshaped around a particular unit, standard, or group of students. We love building new programs from scratch. Reach out and tell us what you're thinking - brainstorming sessions are FREE!</a:t>
            </a:r>
          </a:p>
        </p:txBody>
      </p:sp>
      <p:sp>
        <p:nvSpPr>
          <p:cNvPr id="15" name="Rounded Rectangle 14"/>
          <p:cNvSpPr/>
          <p:nvPr/>
        </p:nvSpPr>
        <p:spPr>
          <a:xfrm>
            <a:off x="457200" y="7863840"/>
            <a:ext cx="6858000" cy="1737360"/>
          </a:xfrm>
          <a:prstGeom prst="roundRect">
            <a:avLst>
              <a:gd name="adj" fmla="val 4000"/>
            </a:avLst>
          </a:prstGeom>
          <a:solidFill>
            <a:srgbClr val="2D3142"/>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pic>
        <p:nvPicPr>
          <p:cNvPr id="16" name="Picture 15" descr="qr-code-makerlabkids-stylized.jpg"/>
          <p:cNvPicPr>
            <a:picLocks noChangeAspect="1"/>
          </p:cNvPicPr>
          <p:nvPr/>
        </p:nvPicPr>
        <p:blipFill>
          <a:blip r:embed="rId2"/>
          <a:stretch>
            <a:fillRect/>
          </a:stretch>
        </p:blipFill>
        <p:spPr>
          <a:xfrm>
            <a:off x="5806440" y="8046719"/>
            <a:ext cx="1371600" cy="1371600"/>
          </a:xfrm>
          <a:prstGeom prst="rect">
            <a:avLst/>
          </a:prstGeom>
        </p:spPr>
      </p:pic>
      <p:sp>
        <p:nvSpPr>
          <p:cNvPr id="17" name="TextBox 16"/>
          <p:cNvSpPr txBox="1"/>
          <p:nvPr/>
        </p:nvSpPr>
        <p:spPr>
          <a:xfrm>
            <a:off x="640080" y="8046719"/>
            <a:ext cx="5029199" cy="365760"/>
          </a:xfrm>
          <a:prstGeom prst="rect">
            <a:avLst/>
          </a:prstGeom>
          <a:noFill/>
        </p:spPr>
        <p:txBody>
          <a:bodyPr wrap="square" lIns="36576" rIns="36576" tIns="18288" bIns="18288" anchor="t">
            <a:spAutoFit/>
          </a:bodyPr>
          <a:lstStyle/>
          <a:p>
            <a:pPr algn="l"/>
            <a:r>
              <a:rPr sz="1400" b="1" i="0">
                <a:solidFill>
                  <a:srgbClr val="FFD23F"/>
                </a:solidFill>
                <a:latin typeface="Open Sans"/>
              </a:rPr>
              <a:t>Find every program online</a:t>
            </a:r>
          </a:p>
        </p:txBody>
      </p:sp>
      <p:sp>
        <p:nvSpPr>
          <p:cNvPr id="18" name="TextBox 17"/>
          <p:cNvSpPr txBox="1"/>
          <p:nvPr/>
        </p:nvSpPr>
        <p:spPr>
          <a:xfrm>
            <a:off x="640080" y="8458200"/>
            <a:ext cx="5029199" cy="1097280"/>
          </a:xfrm>
          <a:prstGeom prst="rect">
            <a:avLst/>
          </a:prstGeom>
          <a:noFill/>
        </p:spPr>
        <p:txBody>
          <a:bodyPr wrap="square" lIns="36576" rIns="36576" tIns="18288" bIns="18288" anchor="t">
            <a:spAutoFit/>
          </a:bodyPr>
          <a:lstStyle/>
          <a:p>
            <a:pPr algn="l">
              <a:lnSpc>
                <a:spcPct val="140000"/>
              </a:lnSpc>
            </a:pPr>
            <a:r>
              <a:rPr sz="1100" b="0" i="0">
                <a:solidFill>
                  <a:srgbClr val="FFFFFF"/>
                </a:solidFill>
                <a:latin typeface="Open Sans"/>
              </a:rPr>
              <a:t>The full, filterable catalog with every grade-level adaptation and standards alignment lives at </a:t>
            </a:r>
            <a:r>
              <a:rPr sz="1100" b="1" i="0">
                <a:solidFill>
                  <a:srgbClr val="FFD23F"/>
                </a:solidFill>
                <a:latin typeface="Open Sans"/>
              </a:rPr>
              <a:t>makerlabkids.com/catalog</a:t>
            </a:r>
            <a:r>
              <a:rPr sz="1100" b="0" i="0">
                <a:solidFill>
                  <a:srgbClr val="FFFFFF"/>
                </a:solidFill>
                <a:latin typeface="Open Sans"/>
              </a:rPr>
              <a:t>. The web version is the canonical source - this printed catalog is a starting point.</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457200"/>
            <a:ext cx="4754880" cy="502920"/>
          </a:xfrm>
          <a:prstGeom prst="rect">
            <a:avLst/>
          </a:prstGeom>
          <a:noFill/>
        </p:spPr>
        <p:txBody>
          <a:bodyPr wrap="square" lIns="18288" rIns="18288" tIns="9144" bIns="9144" anchor="t">
            <a:spAutoFit/>
          </a:bodyPr>
          <a:lstStyle/>
          <a:p>
            <a:pPr algn="l"/>
            <a:r>
              <a:rPr sz="2400" b="1" i="0">
                <a:solidFill>
                  <a:srgbClr val="2D3142"/>
                </a:solidFill>
                <a:latin typeface="Open Sans"/>
              </a:rPr>
              <a:t>VEX Robotics Consulting</a:t>
            </a:r>
          </a:p>
        </p:txBody>
      </p:sp>
      <p:sp>
        <p:nvSpPr>
          <p:cNvPr id="3" name="Rounded Rectangle 2"/>
          <p:cNvSpPr/>
          <p:nvPr/>
        </p:nvSpPr>
        <p:spPr>
          <a:xfrm>
            <a:off x="5303520" y="502920"/>
            <a:ext cx="2011680" cy="292608"/>
          </a:xfrm>
          <a:prstGeom prst="roundRect">
            <a:avLst>
              <a:gd name="adj" fmla="val 40000"/>
            </a:avLst>
          </a:prstGeom>
          <a:solidFill>
            <a:srgbClr val="2D3142"/>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4" name="TextBox 3"/>
          <p:cNvSpPr txBox="1"/>
          <p:nvPr/>
        </p:nvSpPr>
        <p:spPr>
          <a:xfrm>
            <a:off x="5303520" y="530352"/>
            <a:ext cx="2011680" cy="237744"/>
          </a:xfrm>
          <a:prstGeom prst="rect">
            <a:avLst/>
          </a:prstGeom>
          <a:noFill/>
        </p:spPr>
        <p:txBody>
          <a:bodyPr wrap="square" lIns="18288" rIns="18288" tIns="9144" bIns="9144" anchor="ctr">
            <a:spAutoFit/>
          </a:bodyPr>
          <a:lstStyle/>
          <a:p>
            <a:pPr algn="ctr"/>
            <a:r>
              <a:rPr sz="800" b="1" i="0">
                <a:solidFill>
                  <a:srgbClr val="FFFFFF"/>
                </a:solidFill>
                <a:latin typeface="Open Sans"/>
              </a:rPr>
              <a:t>Robotics</a:t>
            </a:r>
          </a:p>
        </p:txBody>
      </p:sp>
      <p:sp>
        <p:nvSpPr>
          <p:cNvPr id="5" name="Rounded Rectangle 4"/>
          <p:cNvSpPr/>
          <p:nvPr/>
        </p:nvSpPr>
        <p:spPr>
          <a:xfrm>
            <a:off x="457200" y="1005840"/>
            <a:ext cx="6858000" cy="2286000"/>
          </a:xfrm>
          <a:prstGeom prst="roundRect">
            <a:avLst>
              <a:gd name="adj" fmla="val 5000"/>
            </a:avLst>
          </a:prstGeom>
          <a:solidFill>
            <a:srgbClr val="F8F9FA"/>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6" name="TextBox 5"/>
          <p:cNvSpPr txBox="1"/>
          <p:nvPr/>
        </p:nvSpPr>
        <p:spPr>
          <a:xfrm>
            <a:off x="457200" y="1005840"/>
            <a:ext cx="6858000" cy="2286000"/>
          </a:xfrm>
          <a:prstGeom prst="rect">
            <a:avLst/>
          </a:prstGeom>
          <a:noFill/>
        </p:spPr>
        <p:txBody>
          <a:bodyPr wrap="square" lIns="36576" rIns="36576" tIns="18288" bIns="18288" anchor="ctr">
            <a:spAutoFit/>
          </a:bodyPr>
          <a:lstStyle/>
          <a:p>
            <a:pPr algn="ctr"/>
            <a:r>
              <a:rPr sz="2000" b="1" i="1">
                <a:solidFill>
                  <a:srgbClr val="666666"/>
                </a:solidFill>
                <a:latin typeface="Open Sans"/>
              </a:rPr>
              <a:t>Photo coming soon</a:t>
            </a:r>
          </a:p>
        </p:txBody>
      </p:sp>
      <p:sp>
        <p:nvSpPr>
          <p:cNvPr id="7" name="TextBox 6"/>
          <p:cNvSpPr txBox="1"/>
          <p:nvPr/>
        </p:nvSpPr>
        <p:spPr>
          <a:xfrm>
            <a:off x="457200" y="3383280"/>
            <a:ext cx="6858000" cy="640080"/>
          </a:xfrm>
          <a:prstGeom prst="rect">
            <a:avLst/>
          </a:prstGeom>
          <a:noFill/>
        </p:spPr>
        <p:txBody>
          <a:bodyPr wrap="square" lIns="36576" rIns="36576" tIns="18288" bIns="18288" anchor="t">
            <a:spAutoFit/>
          </a:bodyPr>
          <a:lstStyle/>
          <a:p>
            <a:pPr algn="l">
              <a:lnSpc>
                <a:spcPct val="140000"/>
              </a:lnSpc>
            </a:pPr>
            <a:r>
              <a:rPr sz="1300" b="0" i="1">
                <a:solidFill>
                  <a:srgbClr val="2D3142"/>
                </a:solidFill>
                <a:latin typeface="Open Sans"/>
              </a:rPr>
              <a:t>I coach the coaches! Help for new teams getting started or existing teams looking to level up.</a:t>
            </a:r>
          </a:p>
        </p:txBody>
      </p:sp>
      <p:sp>
        <p:nvSpPr>
          <p:cNvPr id="8" name="Rounded Rectangle 7"/>
          <p:cNvSpPr/>
          <p:nvPr/>
        </p:nvSpPr>
        <p:spPr>
          <a:xfrm>
            <a:off x="457200" y="4160520"/>
            <a:ext cx="5760720" cy="914400"/>
          </a:xfrm>
          <a:prstGeom prst="roundRect">
            <a:avLst>
              <a:gd name="adj" fmla="val 5000"/>
            </a:avLst>
          </a:prstGeom>
          <a:solidFill>
            <a:srgbClr val="F8F9FA"/>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9" name="Rectangle 8"/>
          <p:cNvSpPr/>
          <p:nvPr/>
        </p:nvSpPr>
        <p:spPr>
          <a:xfrm>
            <a:off x="457200" y="4160520"/>
            <a:ext cx="36576" cy="914400"/>
          </a:xfrm>
          <a:prstGeom prst="rect">
            <a:avLst/>
          </a:prstGeom>
          <a:solidFill>
            <a:srgbClr val="2D3142"/>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0" name="TextBox 9"/>
          <p:cNvSpPr txBox="1"/>
          <p:nvPr/>
        </p:nvSpPr>
        <p:spPr>
          <a:xfrm>
            <a:off x="566928" y="4233672"/>
            <a:ext cx="5596128" cy="822960"/>
          </a:xfrm>
          <a:prstGeom prst="rect">
            <a:avLst/>
          </a:prstGeom>
          <a:noFill/>
        </p:spPr>
        <p:txBody>
          <a:bodyPr wrap="square" lIns="36576" rIns="36576" tIns="18288" bIns="18288" anchor="t">
            <a:spAutoFit/>
          </a:bodyPr>
          <a:lstStyle/>
          <a:p>
            <a:pPr algn="l">
              <a:lnSpc>
                <a:spcPct val="130000"/>
              </a:lnSpc>
            </a:pPr>
            <a:r>
              <a:rPr sz="1100" b="1" i="0">
                <a:solidFill>
                  <a:srgbClr val="2D3142"/>
                </a:solidFill>
                <a:latin typeface="Open Sans"/>
              </a:rPr>
              <a:t>Notes: </a:t>
            </a:r>
            <a:r>
              <a:rPr sz="1100" b="0" i="0">
                <a:solidFill>
                  <a:srgbClr val="2D3142"/>
                </a:solidFill>
                <a:latin typeface="Open Sans"/>
              </a:rPr>
              <a:t>Consulting services for VEX, FIRST, and competitive robotics teams</a:t>
            </a:r>
          </a:p>
          <a:p>
            <a:pPr algn="l">
              <a:lnSpc>
                <a:spcPct val="130000"/>
              </a:lnSpc>
            </a:pPr>
            <a:r>
              <a:rPr sz="1100" b="1" i="0">
                <a:solidFill>
                  <a:srgbClr val="2D3142"/>
                </a:solidFill>
                <a:latin typeface="Open Sans"/>
              </a:rPr>
              <a:t>Online: </a:t>
            </a:r>
            <a:r>
              <a:rPr sz="1000" b="0" i="0">
                <a:solidFill>
                  <a:srgbClr val="2D3142"/>
                </a:solidFill>
                <a:latin typeface="Courier New"/>
              </a:rPr>
              <a:t>/programs/vex-robotics-consulting/</a:t>
            </a:r>
          </a:p>
        </p:txBody>
      </p:sp>
      <p:pic>
        <p:nvPicPr>
          <p:cNvPr id="11" name="Picture 10" descr="vex-robotics-consulting.png"/>
          <p:cNvPicPr>
            <a:picLocks noChangeAspect="1"/>
          </p:cNvPicPr>
          <p:nvPr/>
        </p:nvPicPr>
        <p:blipFill>
          <a:blip r:embed="rId2"/>
          <a:stretch>
            <a:fillRect/>
          </a:stretch>
        </p:blipFill>
        <p:spPr>
          <a:xfrm>
            <a:off x="6400800" y="4160520"/>
            <a:ext cx="914400" cy="914400"/>
          </a:xfrm>
          <a:prstGeom prst="rect">
            <a:avLst/>
          </a:prstGeom>
        </p:spPr>
      </p:pic>
      <p:sp>
        <p:nvSpPr>
          <p:cNvPr id="12" name="TextBox 11"/>
          <p:cNvSpPr txBox="1"/>
          <p:nvPr/>
        </p:nvSpPr>
        <p:spPr>
          <a:xfrm>
            <a:off x="6400800" y="5093207"/>
            <a:ext cx="914400" cy="228600"/>
          </a:xfrm>
          <a:prstGeom prst="rect">
            <a:avLst/>
          </a:prstGeom>
          <a:noFill/>
        </p:spPr>
        <p:txBody>
          <a:bodyPr wrap="square" lIns="18288" rIns="18288" tIns="9144" bIns="9144" anchor="t">
            <a:spAutoFit/>
          </a:bodyPr>
          <a:lstStyle/>
          <a:p>
            <a:pPr algn="ctr"/>
            <a:r>
              <a:rPr sz="700" b="0" i="0">
                <a:solidFill>
                  <a:srgbClr val="666666"/>
                </a:solidFill>
                <a:latin typeface="Courier New"/>
              </a:rPr>
              <a:t>vex-robotics-c</a:t>
            </a:r>
          </a:p>
        </p:txBody>
      </p:sp>
      <p:sp>
        <p:nvSpPr>
          <p:cNvPr id="13" name="TextBox 12"/>
          <p:cNvSpPr txBox="1"/>
          <p:nvPr/>
        </p:nvSpPr>
        <p:spPr>
          <a:xfrm>
            <a:off x="457200" y="5257800"/>
            <a:ext cx="6858000" cy="365760"/>
          </a:xfrm>
          <a:prstGeom prst="rect">
            <a:avLst/>
          </a:prstGeom>
          <a:noFill/>
        </p:spPr>
        <p:txBody>
          <a:bodyPr wrap="square" lIns="36576" rIns="36576" tIns="18288" bIns="18288" anchor="t">
            <a:spAutoFit/>
          </a:bodyPr>
          <a:lstStyle/>
          <a:p>
            <a:pPr algn="l"/>
            <a:r>
              <a:rPr sz="1200" b="1" i="0">
                <a:solidFill>
                  <a:srgbClr val="2D3142"/>
                </a:solidFill>
                <a:latin typeface="Open Sans"/>
              </a:rPr>
              <a:t>Grade-level lessons: VEX Robotics Consulting</a:t>
            </a:r>
          </a:p>
        </p:txBody>
      </p:sp>
      <p:sp>
        <p:nvSpPr>
          <p:cNvPr id="14" name="TextBox 13"/>
          <p:cNvSpPr txBox="1"/>
          <p:nvPr/>
        </p:nvSpPr>
        <p:spPr>
          <a:xfrm>
            <a:off x="457200" y="5623560"/>
            <a:ext cx="6858000" cy="365760"/>
          </a:xfrm>
          <a:prstGeom prst="rect">
            <a:avLst/>
          </a:prstGeom>
          <a:noFill/>
        </p:spPr>
        <p:txBody>
          <a:bodyPr wrap="square" lIns="36576" rIns="36576" tIns="18288" bIns="18288" anchor="t">
            <a:spAutoFit/>
          </a:bodyPr>
          <a:lstStyle/>
          <a:p>
            <a:pPr algn="l"/>
            <a:r>
              <a:rPr sz="1100" b="0" i="1">
                <a:solidFill>
                  <a:srgbClr val="666666"/>
                </a:solidFill>
                <a:latin typeface="Open Sans"/>
              </a:rPr>
              <a:t>Not currently in the grade-aligned catalog.</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457200"/>
            <a:ext cx="4754880" cy="502920"/>
          </a:xfrm>
          <a:prstGeom prst="rect">
            <a:avLst/>
          </a:prstGeom>
          <a:noFill/>
        </p:spPr>
        <p:txBody>
          <a:bodyPr wrap="square" lIns="18288" rIns="18288" tIns="9144" bIns="9144" anchor="t">
            <a:spAutoFit/>
          </a:bodyPr>
          <a:lstStyle/>
          <a:p>
            <a:pPr algn="l"/>
            <a:r>
              <a:rPr sz="2400" b="1" i="0">
                <a:solidFill>
                  <a:srgbClr val="FF4444"/>
                </a:solidFill>
                <a:latin typeface="Open Sans"/>
              </a:rPr>
              <a:t>Mini Blacksmithing</a:t>
            </a:r>
          </a:p>
        </p:txBody>
      </p:sp>
      <p:sp>
        <p:nvSpPr>
          <p:cNvPr id="3" name="Rounded Rectangle 2"/>
          <p:cNvSpPr/>
          <p:nvPr/>
        </p:nvSpPr>
        <p:spPr>
          <a:xfrm>
            <a:off x="5303520" y="502920"/>
            <a:ext cx="2011680" cy="292608"/>
          </a:xfrm>
          <a:prstGeom prst="roundRect">
            <a:avLst>
              <a:gd name="adj" fmla="val 40000"/>
            </a:avLst>
          </a:prstGeom>
          <a:solidFill>
            <a:srgbClr val="FF4444"/>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4" name="TextBox 3"/>
          <p:cNvSpPr txBox="1"/>
          <p:nvPr/>
        </p:nvSpPr>
        <p:spPr>
          <a:xfrm>
            <a:off x="5303520" y="530352"/>
            <a:ext cx="2011680" cy="237744"/>
          </a:xfrm>
          <a:prstGeom prst="rect">
            <a:avLst/>
          </a:prstGeom>
          <a:noFill/>
        </p:spPr>
        <p:txBody>
          <a:bodyPr wrap="square" lIns="18288" rIns="18288" tIns="9144" bIns="9144" anchor="ctr">
            <a:spAutoFit/>
          </a:bodyPr>
          <a:lstStyle/>
          <a:p>
            <a:pPr algn="ctr"/>
            <a:r>
              <a:rPr sz="800" b="1" i="0">
                <a:solidFill>
                  <a:srgbClr val="FFFFFF"/>
                </a:solidFill>
                <a:latin typeface="Open Sans"/>
              </a:rPr>
              <a:t>Fire &amp; Forge</a:t>
            </a:r>
          </a:p>
        </p:txBody>
      </p:sp>
      <p:pic>
        <p:nvPicPr>
          <p:cNvPr id="5" name="Picture 4" descr="mini-blacksmithing.jpg"/>
          <p:cNvPicPr>
            <a:picLocks noChangeAspect="1"/>
          </p:cNvPicPr>
          <p:nvPr/>
        </p:nvPicPr>
        <p:blipFill>
          <a:blip r:embed="rId2"/>
          <a:stretch>
            <a:fillRect/>
          </a:stretch>
        </p:blipFill>
        <p:spPr>
          <a:xfrm>
            <a:off x="457200" y="1005840"/>
            <a:ext cx="6858000" cy="2286000"/>
          </a:xfrm>
          <a:prstGeom prst="roundRect">
            <a:avLst>
              <a:gd name="adj" fmla="val 4000"/>
            </a:avLst>
          </a:prstGeom>
        </p:spPr>
      </p:pic>
      <p:sp>
        <p:nvSpPr>
          <p:cNvPr id="6" name="TextBox 5"/>
          <p:cNvSpPr txBox="1"/>
          <p:nvPr/>
        </p:nvSpPr>
        <p:spPr>
          <a:xfrm>
            <a:off x="457200" y="3383280"/>
            <a:ext cx="6858000" cy="640080"/>
          </a:xfrm>
          <a:prstGeom prst="rect">
            <a:avLst/>
          </a:prstGeom>
          <a:noFill/>
        </p:spPr>
        <p:txBody>
          <a:bodyPr wrap="square" lIns="36576" rIns="36576" tIns="18288" bIns="18288" anchor="t">
            <a:spAutoFit/>
          </a:bodyPr>
          <a:lstStyle/>
          <a:p>
            <a:pPr algn="l">
              <a:lnSpc>
                <a:spcPct val="140000"/>
              </a:lnSpc>
            </a:pPr>
            <a:r>
              <a:rPr sz="1300" b="0" i="1">
                <a:solidFill>
                  <a:srgbClr val="2D3142"/>
                </a:solidFill>
                <a:latin typeface="Open Sans"/>
              </a:rPr>
              <a:t>Real blacksmithing - heat metal in a forge and hammer it into your own tiny sword!</a:t>
            </a:r>
          </a:p>
        </p:txBody>
      </p:sp>
      <p:sp>
        <p:nvSpPr>
          <p:cNvPr id="7" name="Rounded Rectangle 6"/>
          <p:cNvSpPr/>
          <p:nvPr/>
        </p:nvSpPr>
        <p:spPr>
          <a:xfrm>
            <a:off x="457200" y="4160520"/>
            <a:ext cx="5760720" cy="914400"/>
          </a:xfrm>
          <a:prstGeom prst="roundRect">
            <a:avLst>
              <a:gd name="adj" fmla="val 5000"/>
            </a:avLst>
          </a:prstGeom>
          <a:solidFill>
            <a:srgbClr val="F8F9FA"/>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8" name="Rectangle 7"/>
          <p:cNvSpPr/>
          <p:nvPr/>
        </p:nvSpPr>
        <p:spPr>
          <a:xfrm>
            <a:off x="457200" y="4160520"/>
            <a:ext cx="36576" cy="914400"/>
          </a:xfrm>
          <a:prstGeom prst="rect">
            <a:avLst/>
          </a:prstGeom>
          <a:solidFill>
            <a:srgbClr val="FF4444"/>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9" name="TextBox 8"/>
          <p:cNvSpPr txBox="1"/>
          <p:nvPr/>
        </p:nvSpPr>
        <p:spPr>
          <a:xfrm>
            <a:off x="566928" y="4233672"/>
            <a:ext cx="5596128" cy="822960"/>
          </a:xfrm>
          <a:prstGeom prst="rect">
            <a:avLst/>
          </a:prstGeom>
          <a:noFill/>
        </p:spPr>
        <p:txBody>
          <a:bodyPr wrap="square" lIns="36576" rIns="36576" tIns="18288" bIns="18288" anchor="t">
            <a:spAutoFit/>
          </a:bodyPr>
          <a:lstStyle/>
          <a:p>
            <a:pPr algn="l">
              <a:lnSpc>
                <a:spcPct val="130000"/>
              </a:lnSpc>
            </a:pPr>
            <a:r>
              <a:rPr sz="1100" b="1" i="0">
                <a:solidFill>
                  <a:srgbClr val="FF4444"/>
                </a:solidFill>
                <a:latin typeface="Open Sans"/>
              </a:rPr>
              <a:t>Take-home: </a:t>
            </a:r>
            <a:r>
              <a:rPr sz="1100" b="0" i="0">
                <a:solidFill>
                  <a:srgbClr val="2D3142"/>
                </a:solidFill>
                <a:latin typeface="Open Sans"/>
              </a:rPr>
              <a:t>Students keep their tiny swords</a:t>
            </a:r>
          </a:p>
          <a:p>
            <a:pPr algn="l">
              <a:lnSpc>
                <a:spcPct val="130000"/>
              </a:lnSpc>
            </a:pPr>
            <a:r>
              <a:rPr sz="1100" b="1" i="0">
                <a:solidFill>
                  <a:srgbClr val="FF4444"/>
                </a:solidFill>
                <a:latin typeface="Open Sans"/>
              </a:rPr>
              <a:t>Space needed: </a:t>
            </a:r>
            <a:r>
              <a:rPr sz="1100" b="0" i="0">
                <a:solidFill>
                  <a:srgbClr val="2D3142"/>
                </a:solidFill>
                <a:latin typeface="Open Sans"/>
              </a:rPr>
              <a:t>Indoor or outdoor area with ventilation</a:t>
            </a:r>
          </a:p>
          <a:p>
            <a:pPr algn="l">
              <a:lnSpc>
                <a:spcPct val="130000"/>
              </a:lnSpc>
            </a:pPr>
            <a:r>
              <a:rPr sz="1100" b="1" i="0">
                <a:solidFill>
                  <a:srgbClr val="FF4444"/>
                </a:solidFill>
                <a:latin typeface="Open Sans"/>
              </a:rPr>
              <a:t>Online: </a:t>
            </a:r>
            <a:r>
              <a:rPr sz="1000" b="0" i="0">
                <a:solidFill>
                  <a:srgbClr val="FF4444"/>
                </a:solidFill>
                <a:latin typeface="Courier New"/>
              </a:rPr>
              <a:t>/programs/mini-blacksmithing/</a:t>
            </a:r>
          </a:p>
        </p:txBody>
      </p:sp>
      <p:pic>
        <p:nvPicPr>
          <p:cNvPr id="10" name="Picture 9" descr="mini-blacksmithing.png"/>
          <p:cNvPicPr>
            <a:picLocks noChangeAspect="1"/>
          </p:cNvPicPr>
          <p:nvPr/>
        </p:nvPicPr>
        <p:blipFill>
          <a:blip r:embed="rId3"/>
          <a:stretch>
            <a:fillRect/>
          </a:stretch>
        </p:blipFill>
        <p:spPr>
          <a:xfrm>
            <a:off x="6400800" y="4160520"/>
            <a:ext cx="914400" cy="914400"/>
          </a:xfrm>
          <a:prstGeom prst="rect">
            <a:avLst/>
          </a:prstGeom>
        </p:spPr>
      </p:pic>
      <p:sp>
        <p:nvSpPr>
          <p:cNvPr id="11" name="TextBox 10"/>
          <p:cNvSpPr txBox="1"/>
          <p:nvPr/>
        </p:nvSpPr>
        <p:spPr>
          <a:xfrm>
            <a:off x="6400800" y="5093207"/>
            <a:ext cx="914400" cy="228600"/>
          </a:xfrm>
          <a:prstGeom prst="rect">
            <a:avLst/>
          </a:prstGeom>
          <a:noFill/>
        </p:spPr>
        <p:txBody>
          <a:bodyPr wrap="square" lIns="18288" rIns="18288" tIns="9144" bIns="9144" anchor="t">
            <a:spAutoFit/>
          </a:bodyPr>
          <a:lstStyle/>
          <a:p>
            <a:pPr algn="ctr"/>
            <a:r>
              <a:rPr sz="700" b="0" i="0">
                <a:solidFill>
                  <a:srgbClr val="666666"/>
                </a:solidFill>
                <a:latin typeface="Courier New"/>
              </a:rPr>
              <a:t>mini-blacksmit</a:t>
            </a:r>
          </a:p>
        </p:txBody>
      </p:sp>
      <p:sp>
        <p:nvSpPr>
          <p:cNvPr id="12" name="Rounded Rectangle 11"/>
          <p:cNvSpPr/>
          <p:nvPr/>
        </p:nvSpPr>
        <p:spPr>
          <a:xfrm>
            <a:off x="457200" y="5257800"/>
            <a:ext cx="6858000" cy="292608"/>
          </a:xfrm>
          <a:prstGeom prst="roundRect">
            <a:avLst>
              <a:gd name="adj" fmla="val 0"/>
            </a:avLst>
          </a:prstGeom>
          <a:solidFill>
            <a:srgbClr val="FF4444"/>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3" name="TextBox 12"/>
          <p:cNvSpPr txBox="1"/>
          <p:nvPr/>
        </p:nvSpPr>
        <p:spPr>
          <a:xfrm>
            <a:off x="512064" y="5303520"/>
            <a:ext cx="82296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LEVEL</a:t>
            </a:r>
          </a:p>
        </p:txBody>
      </p:sp>
      <p:sp>
        <p:nvSpPr>
          <p:cNvPr id="14" name="TextBox 13"/>
          <p:cNvSpPr txBox="1"/>
          <p:nvPr/>
        </p:nvSpPr>
        <p:spPr>
          <a:xfrm>
            <a:off x="1426464" y="5303520"/>
            <a:ext cx="1554480" cy="237744"/>
          </a:xfrm>
          <a:prstGeom prst="rect">
            <a:avLst/>
          </a:prstGeom>
          <a:noFill/>
        </p:spPr>
        <p:txBody>
          <a:bodyPr wrap="square" lIns="18288" rIns="18288" tIns="9144" bIns="9144" anchor="ctr">
            <a:spAutoFit/>
          </a:bodyPr>
          <a:lstStyle/>
          <a:p>
            <a:pPr algn="l"/>
            <a:r>
              <a:rPr sz="900" b="1" i="0">
                <a:solidFill>
                  <a:srgbClr val="FFFFFF"/>
                </a:solidFill>
                <a:latin typeface="Open Sans"/>
              </a:rPr>
              <a:t>TOPIC</a:t>
            </a:r>
          </a:p>
        </p:txBody>
      </p:sp>
      <p:sp>
        <p:nvSpPr>
          <p:cNvPr id="15" name="TextBox 14"/>
          <p:cNvSpPr txBox="1"/>
          <p:nvPr/>
        </p:nvSpPr>
        <p:spPr>
          <a:xfrm>
            <a:off x="3072384" y="5303520"/>
            <a:ext cx="420624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LESSON</a:t>
            </a:r>
          </a:p>
        </p:txBody>
      </p:sp>
      <p:sp>
        <p:nvSpPr>
          <p:cNvPr id="16" name="Rectangle 15"/>
          <p:cNvSpPr/>
          <p:nvPr/>
        </p:nvSpPr>
        <p:spPr>
          <a:xfrm>
            <a:off x="457200" y="5550408"/>
            <a:ext cx="6858000" cy="55905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7" name="TextBox 16"/>
          <p:cNvSpPr txBox="1"/>
          <p:nvPr/>
        </p:nvSpPr>
        <p:spPr>
          <a:xfrm>
            <a:off x="512064" y="5596128"/>
            <a:ext cx="822960" cy="485902"/>
          </a:xfrm>
          <a:prstGeom prst="rect">
            <a:avLst/>
          </a:prstGeom>
          <a:noFill/>
        </p:spPr>
        <p:txBody>
          <a:bodyPr wrap="square" lIns="18288" rIns="18288" tIns="9144" bIns="9144" anchor="t">
            <a:spAutoFit/>
          </a:bodyPr>
          <a:lstStyle/>
          <a:p>
            <a:pPr algn="l"/>
            <a:r>
              <a:rPr sz="900" b="0" i="0">
                <a:solidFill>
                  <a:srgbClr val="2D3142"/>
                </a:solidFill>
                <a:latin typeface="Open Sans"/>
              </a:rPr>
              <a:t>2nd Grade</a:t>
            </a:r>
          </a:p>
        </p:txBody>
      </p:sp>
      <p:sp>
        <p:nvSpPr>
          <p:cNvPr id="18" name="TextBox 17"/>
          <p:cNvSpPr txBox="1"/>
          <p:nvPr/>
        </p:nvSpPr>
        <p:spPr>
          <a:xfrm>
            <a:off x="1426464" y="5596128"/>
            <a:ext cx="1554480" cy="48590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Forces; Matter &amp; Physical Changes</a:t>
            </a:r>
          </a:p>
        </p:txBody>
      </p:sp>
      <p:sp>
        <p:nvSpPr>
          <p:cNvPr id="19" name="TextBox 18"/>
          <p:cNvSpPr txBox="1"/>
          <p:nvPr/>
        </p:nvSpPr>
        <p:spPr>
          <a:xfrm>
            <a:off x="3072384" y="5586984"/>
            <a:ext cx="4206240" cy="50419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Hot Metal Changes</a:t>
            </a:r>
            <a:r>
              <a:rPr sz="700" b="1" i="0">
                <a:solidFill>
                  <a:srgbClr val="FF4444"/>
                </a:solidFill>
                <a:latin typeface="Open Sans"/>
              </a:rPr>
              <a:t>  [S2P1]</a:t>
            </a:r>
          </a:p>
          <a:p>
            <a:pPr algn="l">
              <a:lnSpc>
                <a:spcPct val="130000"/>
              </a:lnSpc>
            </a:pPr>
            <a:r>
              <a:rPr sz="800" b="0" i="0">
                <a:solidFill>
                  <a:srgbClr val="555555"/>
                </a:solidFill>
                <a:latin typeface="Open Sans"/>
              </a:rPr>
              <a:t>Watch metal change color as it heats. Hammer it while hot and it bends! Let it cool and it's hard again. Is this change reversible?</a:t>
            </a:r>
          </a:p>
        </p:txBody>
      </p:sp>
      <p:sp>
        <p:nvSpPr>
          <p:cNvPr id="20" name="TextBox 19"/>
          <p:cNvSpPr txBox="1"/>
          <p:nvPr/>
        </p:nvSpPr>
        <p:spPr>
          <a:xfrm>
            <a:off x="512064" y="6155182"/>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3rd Grade</a:t>
            </a:r>
          </a:p>
        </p:txBody>
      </p:sp>
      <p:sp>
        <p:nvSpPr>
          <p:cNvPr id="21" name="TextBox 20"/>
          <p:cNvSpPr txBox="1"/>
          <p:nvPr/>
        </p:nvSpPr>
        <p:spPr>
          <a:xfrm>
            <a:off x="1426464" y="6155182"/>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Heat Energy</a:t>
            </a:r>
          </a:p>
        </p:txBody>
      </p:sp>
      <p:sp>
        <p:nvSpPr>
          <p:cNvPr id="22" name="TextBox 21"/>
          <p:cNvSpPr txBox="1"/>
          <p:nvPr/>
        </p:nvSpPr>
        <p:spPr>
          <a:xfrm>
            <a:off x="3072384" y="6146038"/>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Heat Transfer in Action</a:t>
            </a:r>
            <a:r>
              <a:rPr sz="700" b="1" i="0">
                <a:solidFill>
                  <a:srgbClr val="FF4444"/>
                </a:solidFill>
                <a:latin typeface="Open Sans"/>
              </a:rPr>
              <a:t>  [S3P1]</a:t>
            </a:r>
          </a:p>
          <a:p>
            <a:pPr algn="l">
              <a:lnSpc>
                <a:spcPct val="130000"/>
              </a:lnSpc>
            </a:pPr>
            <a:r>
              <a:rPr sz="800" b="0" i="0">
                <a:solidFill>
                  <a:srgbClr val="555555"/>
                </a:solidFill>
                <a:latin typeface="Open Sans"/>
              </a:rPr>
              <a:t>Watch heat move from forge to metal (conduction). See the metal glow (radiation). Feel warmth from across the room (convection). All three types in one experience!</a:t>
            </a:r>
          </a:p>
        </p:txBody>
      </p:sp>
      <p:sp>
        <p:nvSpPr>
          <p:cNvPr id="23" name="Rectangle 22"/>
          <p:cNvSpPr/>
          <p:nvPr/>
        </p:nvSpPr>
        <p:spPr>
          <a:xfrm>
            <a:off x="457200" y="6800596"/>
            <a:ext cx="6858000" cy="69113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24" name="TextBox 23"/>
          <p:cNvSpPr txBox="1"/>
          <p:nvPr/>
        </p:nvSpPr>
        <p:spPr>
          <a:xfrm>
            <a:off x="512064" y="6846316"/>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5th Grade</a:t>
            </a:r>
          </a:p>
        </p:txBody>
      </p:sp>
      <p:sp>
        <p:nvSpPr>
          <p:cNvPr id="25" name="TextBox 24"/>
          <p:cNvSpPr txBox="1"/>
          <p:nvPr/>
        </p:nvSpPr>
        <p:spPr>
          <a:xfrm>
            <a:off x="1426464" y="6846316"/>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Electricity, Magnetism, &amp; Chemistry</a:t>
            </a:r>
          </a:p>
        </p:txBody>
      </p:sp>
      <p:sp>
        <p:nvSpPr>
          <p:cNvPr id="26" name="TextBox 25"/>
          <p:cNvSpPr txBox="1"/>
          <p:nvPr/>
        </p:nvSpPr>
        <p:spPr>
          <a:xfrm>
            <a:off x="3072384" y="6837172"/>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Change Detective</a:t>
            </a:r>
            <a:r>
              <a:rPr sz="700" b="1" i="0">
                <a:solidFill>
                  <a:srgbClr val="FF4444"/>
                </a:solidFill>
                <a:latin typeface="Open Sans"/>
              </a:rPr>
              <a:t>  [S5P1]</a:t>
            </a:r>
          </a:p>
          <a:p>
            <a:pPr algn="l">
              <a:lnSpc>
                <a:spcPct val="130000"/>
              </a:lnSpc>
            </a:pPr>
            <a:r>
              <a:rPr sz="800" b="0" i="0">
                <a:solidFill>
                  <a:srgbClr val="555555"/>
                </a:solidFill>
                <a:latin typeface="Open Sans"/>
              </a:rPr>
              <a:t>Heating metal is a physical change (reversible). But the scale that forms? That's oxidation - a chemical change! Identify both at the forge.</a:t>
            </a:r>
          </a:p>
        </p:txBody>
      </p:sp>
      <p:sp>
        <p:nvSpPr>
          <p:cNvPr id="27" name="TextBox 26"/>
          <p:cNvSpPr txBox="1"/>
          <p:nvPr/>
        </p:nvSpPr>
        <p:spPr>
          <a:xfrm>
            <a:off x="512064" y="7537450"/>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8th Grade</a:t>
            </a:r>
          </a:p>
        </p:txBody>
      </p:sp>
      <p:sp>
        <p:nvSpPr>
          <p:cNvPr id="28" name="TextBox 27"/>
          <p:cNvSpPr txBox="1"/>
          <p:nvPr/>
        </p:nvSpPr>
        <p:spPr>
          <a:xfrm>
            <a:off x="1426464" y="7537450"/>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Matter/Chemistry</a:t>
            </a:r>
          </a:p>
        </p:txBody>
      </p:sp>
      <p:sp>
        <p:nvSpPr>
          <p:cNvPr id="29" name="TextBox 28"/>
          <p:cNvSpPr txBox="1"/>
          <p:nvPr/>
        </p:nvSpPr>
        <p:spPr>
          <a:xfrm>
            <a:off x="3072384" y="7528306"/>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Phase Diagrams</a:t>
            </a:r>
            <a:r>
              <a:rPr sz="700" b="1" i="0">
                <a:solidFill>
                  <a:srgbClr val="FF4444"/>
                </a:solidFill>
                <a:latin typeface="Open Sans"/>
              </a:rPr>
              <a:t>  [S8P1]</a:t>
            </a:r>
          </a:p>
          <a:p>
            <a:pPr algn="l">
              <a:lnSpc>
                <a:spcPct val="130000"/>
              </a:lnSpc>
            </a:pPr>
            <a:r>
              <a:rPr sz="800" b="0" i="0">
                <a:solidFill>
                  <a:srgbClr val="555555"/>
                </a:solidFill>
                <a:latin typeface="Open Sans"/>
              </a:rPr>
              <a:t>Observe metal transition through phases. Map temperature to physical state. Identify crystalline structure changes when metal is quenched vs. annealed.</a:t>
            </a:r>
          </a:p>
        </p:txBody>
      </p:sp>
      <p:sp>
        <p:nvSpPr>
          <p:cNvPr id="30" name="Rectangle 29"/>
          <p:cNvSpPr/>
          <p:nvPr/>
        </p:nvSpPr>
        <p:spPr>
          <a:xfrm>
            <a:off x="457200" y="8182864"/>
            <a:ext cx="6858000" cy="74066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31" name="TextBox 30"/>
          <p:cNvSpPr txBox="1"/>
          <p:nvPr/>
        </p:nvSpPr>
        <p:spPr>
          <a:xfrm>
            <a:off x="512064" y="8228584"/>
            <a:ext cx="822960" cy="667512"/>
          </a:xfrm>
          <a:prstGeom prst="rect">
            <a:avLst/>
          </a:prstGeom>
          <a:noFill/>
        </p:spPr>
        <p:txBody>
          <a:bodyPr wrap="square" lIns="18288" rIns="18288" tIns="9144" bIns="9144" anchor="t">
            <a:spAutoFit/>
          </a:bodyPr>
          <a:lstStyle/>
          <a:p>
            <a:pPr algn="l"/>
            <a:r>
              <a:rPr sz="900" b="0" i="0">
                <a:solidFill>
                  <a:srgbClr val="2D3142"/>
                </a:solidFill>
                <a:latin typeface="Open Sans"/>
              </a:rPr>
              <a:t>Advanced Algebra</a:t>
            </a:r>
          </a:p>
        </p:txBody>
      </p:sp>
      <p:sp>
        <p:nvSpPr>
          <p:cNvPr id="32" name="TextBox 31"/>
          <p:cNvSpPr txBox="1"/>
          <p:nvPr/>
        </p:nvSpPr>
        <p:spPr>
          <a:xfrm>
            <a:off x="1426464" y="8228584"/>
            <a:ext cx="1554480" cy="66751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Radical functions, logarithmic modeling, and statistical reasoning</a:t>
            </a:r>
          </a:p>
        </p:txBody>
      </p:sp>
      <p:sp>
        <p:nvSpPr>
          <p:cNvPr id="33" name="TextBox 32"/>
          <p:cNvSpPr txBox="1"/>
          <p:nvPr/>
        </p:nvSpPr>
        <p:spPr>
          <a:xfrm>
            <a:off x="3072384" y="8219440"/>
            <a:ext cx="4206240" cy="68580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Cooling Curves</a:t>
            </a:r>
            <a:r>
              <a:rPr sz="700" b="1" i="0">
                <a:solidFill>
                  <a:srgbClr val="FF4444"/>
                </a:solidFill>
                <a:latin typeface="Open Sans"/>
              </a:rPr>
              <a:t>  [F.LE]</a:t>
            </a:r>
          </a:p>
          <a:p>
            <a:pPr algn="l">
              <a:lnSpc>
                <a:spcPct val="130000"/>
              </a:lnSpc>
            </a:pPr>
            <a:r>
              <a:rPr sz="800" b="0" i="0">
                <a:solidFill>
                  <a:srgbClr val="555555"/>
                </a:solidFill>
                <a:latin typeface="Open Sans"/>
              </a:rPr>
              <a:t>Metal cooling follows Newton's law: T(t) = T_env + (T_hot - T_env)e^(-kt). Fit an exponential model to real temperature-vs-time data from the forge.</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457200"/>
            <a:ext cx="6858000" cy="457200"/>
          </a:xfrm>
          <a:prstGeom prst="rect">
            <a:avLst/>
          </a:prstGeom>
          <a:noFill/>
        </p:spPr>
        <p:txBody>
          <a:bodyPr wrap="square" lIns="18288" rIns="18288" tIns="9144" bIns="9144" anchor="t">
            <a:spAutoFit/>
          </a:bodyPr>
          <a:lstStyle/>
          <a:p>
            <a:pPr algn="l"/>
            <a:r>
              <a:rPr sz="2000" b="1" i="0">
                <a:solidFill>
                  <a:srgbClr val="FF4444"/>
                </a:solidFill>
                <a:latin typeface="Open Sans"/>
              </a:rPr>
              <a:t>Mini Blacksmithing</a:t>
            </a:r>
          </a:p>
        </p:txBody>
      </p:sp>
      <p:sp>
        <p:nvSpPr>
          <p:cNvPr id="3" name="TextBox 2"/>
          <p:cNvSpPr txBox="1"/>
          <p:nvPr/>
        </p:nvSpPr>
        <p:spPr>
          <a:xfrm>
            <a:off x="457200" y="822960"/>
            <a:ext cx="6858000" cy="274320"/>
          </a:xfrm>
          <a:prstGeom prst="rect">
            <a:avLst/>
          </a:prstGeom>
          <a:noFill/>
        </p:spPr>
        <p:txBody>
          <a:bodyPr wrap="square" lIns="18288" rIns="18288" tIns="9144" bIns="9144" anchor="t">
            <a:spAutoFit/>
          </a:bodyPr>
          <a:lstStyle/>
          <a:p>
            <a:pPr algn="l"/>
            <a:r>
              <a:rPr sz="1000" b="0" i="1">
                <a:solidFill>
                  <a:srgbClr val="666666"/>
                </a:solidFill>
                <a:latin typeface="Open Sans"/>
              </a:rPr>
              <a:t>Grade-level lessons (continued)</a:t>
            </a:r>
          </a:p>
        </p:txBody>
      </p:sp>
      <p:sp>
        <p:nvSpPr>
          <p:cNvPr id="4" name="Rounded Rectangle 3"/>
          <p:cNvSpPr/>
          <p:nvPr/>
        </p:nvSpPr>
        <p:spPr>
          <a:xfrm>
            <a:off x="457200" y="1234440"/>
            <a:ext cx="6858000" cy="292608"/>
          </a:xfrm>
          <a:prstGeom prst="roundRect">
            <a:avLst>
              <a:gd name="adj" fmla="val 0"/>
            </a:avLst>
          </a:prstGeom>
          <a:solidFill>
            <a:srgbClr val="FF4444"/>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5" name="TextBox 4"/>
          <p:cNvSpPr txBox="1"/>
          <p:nvPr/>
        </p:nvSpPr>
        <p:spPr>
          <a:xfrm>
            <a:off x="512064" y="1280160"/>
            <a:ext cx="82296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LEVEL</a:t>
            </a:r>
          </a:p>
        </p:txBody>
      </p:sp>
      <p:sp>
        <p:nvSpPr>
          <p:cNvPr id="6" name="TextBox 5"/>
          <p:cNvSpPr txBox="1"/>
          <p:nvPr/>
        </p:nvSpPr>
        <p:spPr>
          <a:xfrm>
            <a:off x="1426464" y="1280160"/>
            <a:ext cx="1554480" cy="237744"/>
          </a:xfrm>
          <a:prstGeom prst="rect">
            <a:avLst/>
          </a:prstGeom>
          <a:noFill/>
        </p:spPr>
        <p:txBody>
          <a:bodyPr wrap="square" lIns="18288" rIns="18288" tIns="9144" bIns="9144" anchor="ctr">
            <a:spAutoFit/>
          </a:bodyPr>
          <a:lstStyle/>
          <a:p>
            <a:pPr algn="l"/>
            <a:r>
              <a:rPr sz="900" b="1" i="0">
                <a:solidFill>
                  <a:srgbClr val="FFFFFF"/>
                </a:solidFill>
                <a:latin typeface="Open Sans"/>
              </a:rPr>
              <a:t>TOPIC</a:t>
            </a:r>
          </a:p>
        </p:txBody>
      </p:sp>
      <p:sp>
        <p:nvSpPr>
          <p:cNvPr id="7" name="TextBox 6"/>
          <p:cNvSpPr txBox="1"/>
          <p:nvPr/>
        </p:nvSpPr>
        <p:spPr>
          <a:xfrm>
            <a:off x="3072384" y="1280160"/>
            <a:ext cx="420624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LESSON</a:t>
            </a:r>
          </a:p>
        </p:txBody>
      </p:sp>
      <p:sp>
        <p:nvSpPr>
          <p:cNvPr id="8" name="Rectangle 7"/>
          <p:cNvSpPr/>
          <p:nvPr/>
        </p:nvSpPr>
        <p:spPr>
          <a:xfrm>
            <a:off x="457200" y="1527048"/>
            <a:ext cx="6858000" cy="69113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9" name="TextBox 8"/>
          <p:cNvSpPr txBox="1"/>
          <p:nvPr/>
        </p:nvSpPr>
        <p:spPr>
          <a:xfrm>
            <a:off x="512064" y="1572768"/>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Chemistry</a:t>
            </a:r>
          </a:p>
        </p:txBody>
      </p:sp>
      <p:sp>
        <p:nvSpPr>
          <p:cNvPr id="10" name="TextBox 9"/>
          <p:cNvSpPr txBox="1"/>
          <p:nvPr/>
        </p:nvSpPr>
        <p:spPr>
          <a:xfrm>
            <a:off x="1426464" y="1572768"/>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Chemical reactions</a:t>
            </a:r>
          </a:p>
        </p:txBody>
      </p:sp>
      <p:sp>
        <p:nvSpPr>
          <p:cNvPr id="11" name="TextBox 10"/>
          <p:cNvSpPr txBox="1"/>
          <p:nvPr/>
        </p:nvSpPr>
        <p:spPr>
          <a:xfrm>
            <a:off x="3072384" y="1563624"/>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Oxidation Reactions</a:t>
            </a:r>
            <a:r>
              <a:rPr sz="700" b="1" i="0">
                <a:solidFill>
                  <a:srgbClr val="FF4444"/>
                </a:solidFill>
                <a:latin typeface="Open Sans"/>
              </a:rPr>
              <a:t>  [SC5]</a:t>
            </a:r>
            <a:r>
              <a:rPr sz="700" b="1" i="0">
                <a:solidFill>
                  <a:srgbClr val="FF4444"/>
                </a:solidFill>
                <a:latin typeface="Open Sans"/>
              </a:rPr>
              <a:t>  [SC6]</a:t>
            </a:r>
          </a:p>
          <a:p>
            <a:pPr algn="l">
              <a:lnSpc>
                <a:spcPct val="130000"/>
              </a:lnSpc>
            </a:pPr>
            <a:r>
              <a:rPr sz="800" b="0" i="0">
                <a:solidFill>
                  <a:srgbClr val="555555"/>
                </a:solidFill>
                <a:latin typeface="Open Sans"/>
              </a:rPr>
              <a:t>Watch iron oxidize at high temperature (scale formation). Measure temperature changes as an exothermic/endothermic process. Balance the oxidation equation.</a:t>
            </a:r>
          </a:p>
        </p:txBody>
      </p:sp>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457200"/>
            <a:ext cx="4754880" cy="502920"/>
          </a:xfrm>
          <a:prstGeom prst="rect">
            <a:avLst/>
          </a:prstGeom>
          <a:noFill/>
        </p:spPr>
        <p:txBody>
          <a:bodyPr wrap="square" lIns="18288" rIns="18288" tIns="9144" bIns="9144" anchor="t">
            <a:spAutoFit/>
          </a:bodyPr>
          <a:lstStyle/>
          <a:p>
            <a:pPr algn="l"/>
            <a:r>
              <a:rPr sz="2400" b="1" i="0">
                <a:solidFill>
                  <a:srgbClr val="FF4444"/>
                </a:solidFill>
                <a:latin typeface="Open Sans"/>
              </a:rPr>
              <a:t>Tesla Coil Workshop</a:t>
            </a:r>
          </a:p>
        </p:txBody>
      </p:sp>
      <p:sp>
        <p:nvSpPr>
          <p:cNvPr id="3" name="Rounded Rectangle 2"/>
          <p:cNvSpPr/>
          <p:nvPr/>
        </p:nvSpPr>
        <p:spPr>
          <a:xfrm>
            <a:off x="5303520" y="502920"/>
            <a:ext cx="2011680" cy="292608"/>
          </a:xfrm>
          <a:prstGeom prst="roundRect">
            <a:avLst>
              <a:gd name="adj" fmla="val 40000"/>
            </a:avLst>
          </a:prstGeom>
          <a:solidFill>
            <a:srgbClr val="FF4444"/>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4" name="TextBox 3"/>
          <p:cNvSpPr txBox="1"/>
          <p:nvPr/>
        </p:nvSpPr>
        <p:spPr>
          <a:xfrm>
            <a:off x="5303520" y="530352"/>
            <a:ext cx="2011680" cy="237744"/>
          </a:xfrm>
          <a:prstGeom prst="rect">
            <a:avLst/>
          </a:prstGeom>
          <a:noFill/>
        </p:spPr>
        <p:txBody>
          <a:bodyPr wrap="square" lIns="18288" rIns="18288" tIns="9144" bIns="9144" anchor="ctr">
            <a:spAutoFit/>
          </a:bodyPr>
          <a:lstStyle/>
          <a:p>
            <a:pPr algn="ctr"/>
            <a:r>
              <a:rPr sz="800" b="1" i="0">
                <a:solidFill>
                  <a:srgbClr val="FFFFFF"/>
                </a:solidFill>
                <a:latin typeface="Open Sans"/>
              </a:rPr>
              <a:t>Fire &amp; Forge</a:t>
            </a:r>
          </a:p>
        </p:txBody>
      </p:sp>
      <p:pic>
        <p:nvPicPr>
          <p:cNvPr id="5" name="Picture 4" descr="tesla-coil-workshop.jpg"/>
          <p:cNvPicPr>
            <a:picLocks noChangeAspect="1"/>
          </p:cNvPicPr>
          <p:nvPr/>
        </p:nvPicPr>
        <p:blipFill>
          <a:blip r:embed="rId2"/>
          <a:stretch>
            <a:fillRect/>
          </a:stretch>
        </p:blipFill>
        <p:spPr>
          <a:xfrm>
            <a:off x="457200" y="1005840"/>
            <a:ext cx="6858000" cy="2286000"/>
          </a:xfrm>
          <a:prstGeom prst="roundRect">
            <a:avLst>
              <a:gd name="adj" fmla="val 4000"/>
            </a:avLst>
          </a:prstGeom>
        </p:spPr>
      </p:pic>
      <p:sp>
        <p:nvSpPr>
          <p:cNvPr id="6" name="TextBox 5"/>
          <p:cNvSpPr txBox="1"/>
          <p:nvPr/>
        </p:nvSpPr>
        <p:spPr>
          <a:xfrm>
            <a:off x="457200" y="3383280"/>
            <a:ext cx="6858000" cy="640080"/>
          </a:xfrm>
          <a:prstGeom prst="rect">
            <a:avLst/>
          </a:prstGeom>
          <a:noFill/>
        </p:spPr>
        <p:txBody>
          <a:bodyPr wrap="square" lIns="36576" rIns="36576" tIns="18288" bIns="18288" anchor="t">
            <a:spAutoFit/>
          </a:bodyPr>
          <a:lstStyle/>
          <a:p>
            <a:pPr algn="l">
              <a:lnSpc>
                <a:spcPct val="140000"/>
              </a:lnSpc>
            </a:pPr>
            <a:r>
              <a:rPr sz="1300" b="0" i="1">
                <a:solidFill>
                  <a:srgbClr val="2D3142"/>
                </a:solidFill>
                <a:latin typeface="Open Sans"/>
              </a:rPr>
              <a:t>Build mini Tesla coils and explore high voltage safely!</a:t>
            </a:r>
          </a:p>
        </p:txBody>
      </p:sp>
      <p:sp>
        <p:nvSpPr>
          <p:cNvPr id="7" name="Rounded Rectangle 6"/>
          <p:cNvSpPr/>
          <p:nvPr/>
        </p:nvSpPr>
        <p:spPr>
          <a:xfrm>
            <a:off x="457200" y="4160520"/>
            <a:ext cx="5760720" cy="914400"/>
          </a:xfrm>
          <a:prstGeom prst="roundRect">
            <a:avLst>
              <a:gd name="adj" fmla="val 5000"/>
            </a:avLst>
          </a:prstGeom>
          <a:solidFill>
            <a:srgbClr val="F8F9FA"/>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8" name="Rectangle 7"/>
          <p:cNvSpPr/>
          <p:nvPr/>
        </p:nvSpPr>
        <p:spPr>
          <a:xfrm>
            <a:off x="457200" y="4160520"/>
            <a:ext cx="36576" cy="914400"/>
          </a:xfrm>
          <a:prstGeom prst="rect">
            <a:avLst/>
          </a:prstGeom>
          <a:solidFill>
            <a:srgbClr val="FF4444"/>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9" name="TextBox 8"/>
          <p:cNvSpPr txBox="1"/>
          <p:nvPr/>
        </p:nvSpPr>
        <p:spPr>
          <a:xfrm>
            <a:off x="566928" y="4233672"/>
            <a:ext cx="5596128" cy="822960"/>
          </a:xfrm>
          <a:prstGeom prst="rect">
            <a:avLst/>
          </a:prstGeom>
          <a:noFill/>
        </p:spPr>
        <p:txBody>
          <a:bodyPr wrap="square" lIns="36576" rIns="36576" tIns="18288" bIns="18288" anchor="t">
            <a:spAutoFit/>
          </a:bodyPr>
          <a:lstStyle/>
          <a:p>
            <a:pPr algn="l">
              <a:lnSpc>
                <a:spcPct val="130000"/>
              </a:lnSpc>
            </a:pPr>
            <a:r>
              <a:rPr sz="1100" b="1" i="0">
                <a:solidFill>
                  <a:srgbClr val="FF4444"/>
                </a:solidFill>
                <a:latin typeface="Open Sans"/>
              </a:rPr>
              <a:t>Take-home: </a:t>
            </a:r>
            <a:r>
              <a:rPr sz="1100" b="0" i="0">
                <a:solidFill>
                  <a:srgbClr val="2D3142"/>
                </a:solidFill>
                <a:latin typeface="Open Sans"/>
              </a:rPr>
              <a:t>Students keep their mini Tesla coils</a:t>
            </a:r>
          </a:p>
          <a:p>
            <a:pPr algn="l">
              <a:lnSpc>
                <a:spcPct val="130000"/>
              </a:lnSpc>
            </a:pPr>
            <a:r>
              <a:rPr sz="1100" b="1" i="0">
                <a:solidFill>
                  <a:srgbClr val="FF4444"/>
                </a:solidFill>
                <a:latin typeface="Open Sans"/>
              </a:rPr>
              <a:t>Space needed: </a:t>
            </a:r>
            <a:r>
              <a:rPr sz="1100" b="0" i="0">
                <a:solidFill>
                  <a:srgbClr val="2D3142"/>
                </a:solidFill>
                <a:latin typeface="Open Sans"/>
              </a:rPr>
              <a:t>Tables, outlets, and room for demonstrations</a:t>
            </a:r>
          </a:p>
          <a:p>
            <a:pPr algn="l">
              <a:lnSpc>
                <a:spcPct val="130000"/>
              </a:lnSpc>
            </a:pPr>
            <a:r>
              <a:rPr sz="1100" b="1" i="0">
                <a:solidFill>
                  <a:srgbClr val="FF4444"/>
                </a:solidFill>
                <a:latin typeface="Open Sans"/>
              </a:rPr>
              <a:t>Online: </a:t>
            </a:r>
            <a:r>
              <a:rPr sz="1000" b="0" i="0">
                <a:solidFill>
                  <a:srgbClr val="FF4444"/>
                </a:solidFill>
                <a:latin typeface="Courier New"/>
              </a:rPr>
              <a:t>/programs/tesla-coil-workshop/</a:t>
            </a:r>
          </a:p>
        </p:txBody>
      </p:sp>
      <p:pic>
        <p:nvPicPr>
          <p:cNvPr id="10" name="Picture 9" descr="tesla-coil-workshop.png"/>
          <p:cNvPicPr>
            <a:picLocks noChangeAspect="1"/>
          </p:cNvPicPr>
          <p:nvPr/>
        </p:nvPicPr>
        <p:blipFill>
          <a:blip r:embed="rId3"/>
          <a:stretch>
            <a:fillRect/>
          </a:stretch>
        </p:blipFill>
        <p:spPr>
          <a:xfrm>
            <a:off x="6400800" y="4160520"/>
            <a:ext cx="914400" cy="914400"/>
          </a:xfrm>
          <a:prstGeom prst="rect">
            <a:avLst/>
          </a:prstGeom>
        </p:spPr>
      </p:pic>
      <p:sp>
        <p:nvSpPr>
          <p:cNvPr id="11" name="TextBox 10"/>
          <p:cNvSpPr txBox="1"/>
          <p:nvPr/>
        </p:nvSpPr>
        <p:spPr>
          <a:xfrm>
            <a:off x="6400800" y="5093207"/>
            <a:ext cx="914400" cy="228600"/>
          </a:xfrm>
          <a:prstGeom prst="rect">
            <a:avLst/>
          </a:prstGeom>
          <a:noFill/>
        </p:spPr>
        <p:txBody>
          <a:bodyPr wrap="square" lIns="18288" rIns="18288" tIns="9144" bIns="9144" anchor="t">
            <a:spAutoFit/>
          </a:bodyPr>
          <a:lstStyle/>
          <a:p>
            <a:pPr algn="ctr"/>
            <a:r>
              <a:rPr sz="700" b="0" i="0">
                <a:solidFill>
                  <a:srgbClr val="666666"/>
                </a:solidFill>
                <a:latin typeface="Courier New"/>
              </a:rPr>
              <a:t>tesla-coil-wor</a:t>
            </a:r>
          </a:p>
        </p:txBody>
      </p:sp>
      <p:sp>
        <p:nvSpPr>
          <p:cNvPr id="12" name="Rounded Rectangle 11"/>
          <p:cNvSpPr/>
          <p:nvPr/>
        </p:nvSpPr>
        <p:spPr>
          <a:xfrm>
            <a:off x="457200" y="5257800"/>
            <a:ext cx="6858000" cy="292608"/>
          </a:xfrm>
          <a:prstGeom prst="roundRect">
            <a:avLst>
              <a:gd name="adj" fmla="val 0"/>
            </a:avLst>
          </a:prstGeom>
          <a:solidFill>
            <a:srgbClr val="FF4444"/>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3" name="TextBox 12"/>
          <p:cNvSpPr txBox="1"/>
          <p:nvPr/>
        </p:nvSpPr>
        <p:spPr>
          <a:xfrm>
            <a:off x="512064" y="5303520"/>
            <a:ext cx="82296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LEVEL</a:t>
            </a:r>
          </a:p>
        </p:txBody>
      </p:sp>
      <p:sp>
        <p:nvSpPr>
          <p:cNvPr id="14" name="TextBox 13"/>
          <p:cNvSpPr txBox="1"/>
          <p:nvPr/>
        </p:nvSpPr>
        <p:spPr>
          <a:xfrm>
            <a:off x="1426464" y="5303520"/>
            <a:ext cx="1554480" cy="237744"/>
          </a:xfrm>
          <a:prstGeom prst="rect">
            <a:avLst/>
          </a:prstGeom>
          <a:noFill/>
        </p:spPr>
        <p:txBody>
          <a:bodyPr wrap="square" lIns="18288" rIns="18288" tIns="9144" bIns="9144" anchor="ctr">
            <a:spAutoFit/>
          </a:bodyPr>
          <a:lstStyle/>
          <a:p>
            <a:pPr algn="l"/>
            <a:r>
              <a:rPr sz="900" b="1" i="0">
                <a:solidFill>
                  <a:srgbClr val="FFFFFF"/>
                </a:solidFill>
                <a:latin typeface="Open Sans"/>
              </a:rPr>
              <a:t>TOPIC</a:t>
            </a:r>
          </a:p>
        </p:txBody>
      </p:sp>
      <p:sp>
        <p:nvSpPr>
          <p:cNvPr id="15" name="TextBox 14"/>
          <p:cNvSpPr txBox="1"/>
          <p:nvPr/>
        </p:nvSpPr>
        <p:spPr>
          <a:xfrm>
            <a:off x="3072384" y="5303520"/>
            <a:ext cx="420624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LESSON</a:t>
            </a:r>
          </a:p>
        </p:txBody>
      </p:sp>
      <p:sp>
        <p:nvSpPr>
          <p:cNvPr id="16" name="Rectangle 15"/>
          <p:cNvSpPr/>
          <p:nvPr/>
        </p:nvSpPr>
        <p:spPr>
          <a:xfrm>
            <a:off x="457200" y="5550408"/>
            <a:ext cx="6858000" cy="55905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7" name="TextBox 16"/>
          <p:cNvSpPr txBox="1"/>
          <p:nvPr/>
        </p:nvSpPr>
        <p:spPr>
          <a:xfrm>
            <a:off x="512064" y="5596128"/>
            <a:ext cx="822960" cy="485902"/>
          </a:xfrm>
          <a:prstGeom prst="rect">
            <a:avLst/>
          </a:prstGeom>
          <a:noFill/>
        </p:spPr>
        <p:txBody>
          <a:bodyPr wrap="square" lIns="18288" rIns="18288" tIns="9144" bIns="9144" anchor="t">
            <a:spAutoFit/>
          </a:bodyPr>
          <a:lstStyle/>
          <a:p>
            <a:pPr algn="l"/>
            <a:r>
              <a:rPr sz="900" b="0" i="0">
                <a:solidFill>
                  <a:srgbClr val="2D3142"/>
                </a:solidFill>
                <a:latin typeface="Open Sans"/>
              </a:rPr>
              <a:t>5th Grade</a:t>
            </a:r>
          </a:p>
        </p:txBody>
      </p:sp>
      <p:sp>
        <p:nvSpPr>
          <p:cNvPr id="18" name="TextBox 17"/>
          <p:cNvSpPr txBox="1"/>
          <p:nvPr/>
        </p:nvSpPr>
        <p:spPr>
          <a:xfrm>
            <a:off x="1426464" y="5596128"/>
            <a:ext cx="1554480" cy="48590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Electricity, Magnetism, &amp; Chemistry</a:t>
            </a:r>
          </a:p>
        </p:txBody>
      </p:sp>
      <p:sp>
        <p:nvSpPr>
          <p:cNvPr id="19" name="TextBox 18"/>
          <p:cNvSpPr txBox="1"/>
          <p:nvPr/>
        </p:nvSpPr>
        <p:spPr>
          <a:xfrm>
            <a:off x="3072384" y="5586984"/>
            <a:ext cx="4206240" cy="50419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Electricity Meets Magnetism</a:t>
            </a:r>
            <a:r>
              <a:rPr sz="700" b="1" i="0">
                <a:solidFill>
                  <a:srgbClr val="FF4444"/>
                </a:solidFill>
                <a:latin typeface="Open Sans"/>
              </a:rPr>
              <a:t>  [S5P2]</a:t>
            </a:r>
            <a:r>
              <a:rPr sz="700" b="1" i="0">
                <a:solidFill>
                  <a:srgbClr val="FF4444"/>
                </a:solidFill>
                <a:latin typeface="Open Sans"/>
              </a:rPr>
              <a:t>  [S5P3]</a:t>
            </a:r>
          </a:p>
          <a:p>
            <a:pPr algn="l">
              <a:lnSpc>
                <a:spcPct val="130000"/>
              </a:lnSpc>
            </a:pPr>
            <a:r>
              <a:rPr sz="800" b="0" i="0">
                <a:solidFill>
                  <a:srgbClr val="555555"/>
                </a:solidFill>
                <a:latin typeface="Open Sans"/>
              </a:rPr>
              <a:t>Build a mini Tesla coil and watch electricity arc through the air! See how changing electric current creates a magnetic field.</a:t>
            </a:r>
          </a:p>
        </p:txBody>
      </p:sp>
      <p:sp>
        <p:nvSpPr>
          <p:cNvPr id="20" name="TextBox 19"/>
          <p:cNvSpPr txBox="1"/>
          <p:nvPr/>
        </p:nvSpPr>
        <p:spPr>
          <a:xfrm>
            <a:off x="512064" y="6155182"/>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8th Grade</a:t>
            </a:r>
          </a:p>
        </p:txBody>
      </p:sp>
      <p:sp>
        <p:nvSpPr>
          <p:cNvPr id="21" name="TextBox 20"/>
          <p:cNvSpPr txBox="1"/>
          <p:nvPr/>
        </p:nvSpPr>
        <p:spPr>
          <a:xfrm>
            <a:off x="1426464" y="6155182"/>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Force/Energy</a:t>
            </a:r>
          </a:p>
        </p:txBody>
      </p:sp>
      <p:sp>
        <p:nvSpPr>
          <p:cNvPr id="22" name="TextBox 21"/>
          <p:cNvSpPr txBox="1"/>
          <p:nvPr/>
        </p:nvSpPr>
        <p:spPr>
          <a:xfrm>
            <a:off x="3072384" y="6146038"/>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Electromagnetic Induction</a:t>
            </a:r>
            <a:r>
              <a:rPr sz="700" b="1" i="0">
                <a:solidFill>
                  <a:srgbClr val="FF4444"/>
                </a:solidFill>
                <a:latin typeface="Open Sans"/>
              </a:rPr>
              <a:t>  [S8P5]</a:t>
            </a:r>
          </a:p>
          <a:p>
            <a:pPr algn="l">
              <a:lnSpc>
                <a:spcPct val="130000"/>
              </a:lnSpc>
            </a:pPr>
            <a:r>
              <a:rPr sz="800" b="0" i="0">
                <a:solidFill>
                  <a:srgbClr val="555555"/>
                </a:solidFill>
                <a:latin typeface="Open Sans"/>
              </a:rPr>
              <a:t>Build a Tesla coil and observe wireless energy transfer. How does a changing magnetic field create voltage? Explore Faraday's discovery hands-on.</a:t>
            </a:r>
          </a:p>
        </p:txBody>
      </p:sp>
      <p:sp>
        <p:nvSpPr>
          <p:cNvPr id="23" name="Rectangle 22"/>
          <p:cNvSpPr/>
          <p:nvPr/>
        </p:nvSpPr>
        <p:spPr>
          <a:xfrm>
            <a:off x="457200" y="6800596"/>
            <a:ext cx="6858000" cy="95529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24" name="TextBox 23"/>
          <p:cNvSpPr txBox="1"/>
          <p:nvPr/>
        </p:nvSpPr>
        <p:spPr>
          <a:xfrm>
            <a:off x="512064" y="6846316"/>
            <a:ext cx="822960" cy="882142"/>
          </a:xfrm>
          <a:prstGeom prst="rect">
            <a:avLst/>
          </a:prstGeom>
          <a:noFill/>
        </p:spPr>
        <p:txBody>
          <a:bodyPr wrap="square" lIns="18288" rIns="18288" tIns="9144" bIns="9144" anchor="t">
            <a:spAutoFit/>
          </a:bodyPr>
          <a:lstStyle/>
          <a:p>
            <a:pPr algn="l"/>
            <a:r>
              <a:rPr sz="900" b="0" i="0">
                <a:solidFill>
                  <a:srgbClr val="2D3142"/>
                </a:solidFill>
                <a:latin typeface="Open Sans"/>
              </a:rPr>
              <a:t>Physics</a:t>
            </a:r>
          </a:p>
        </p:txBody>
      </p:sp>
      <p:sp>
        <p:nvSpPr>
          <p:cNvPr id="25" name="TextBox 24"/>
          <p:cNvSpPr txBox="1"/>
          <p:nvPr/>
        </p:nvSpPr>
        <p:spPr>
          <a:xfrm>
            <a:off x="1426464" y="6846316"/>
            <a:ext cx="1554480" cy="88214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Waves, sound, light/optics, electricity, and magnetism</a:t>
            </a:r>
          </a:p>
        </p:txBody>
      </p:sp>
      <p:sp>
        <p:nvSpPr>
          <p:cNvPr id="26" name="TextBox 25"/>
          <p:cNvSpPr txBox="1"/>
          <p:nvPr/>
        </p:nvSpPr>
        <p:spPr>
          <a:xfrm>
            <a:off x="3072384" y="6837172"/>
            <a:ext cx="4206240" cy="90043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Turn Ratio and Step-Up Math</a:t>
            </a:r>
            <a:r>
              <a:rPr sz="700" b="1" i="0">
                <a:solidFill>
                  <a:srgbClr val="FF4444"/>
                </a:solidFill>
                <a:latin typeface="Open Sans"/>
              </a:rPr>
              <a:t>  [SP5.e]</a:t>
            </a:r>
          </a:p>
          <a:p>
            <a:pPr algn="l">
              <a:lnSpc>
                <a:spcPct val="130000"/>
              </a:lnSpc>
            </a:pPr>
            <a:r>
              <a:rPr sz="800" b="0" i="0">
                <a:solidFill>
                  <a:srgbClr val="555555"/>
                </a:solidFill>
                <a:latin typeface="Open Sans"/>
              </a:rPr>
              <a:t>Count the turns on the primary and secondary coils. Compute the turn ratio. Apply transformer math to predict the secondary voltage from a small battery input. Then estimate the real output by the spark length - air breaks down at roughly 1 kV per millimeter. Do the numbers agree?</a:t>
            </a: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457200"/>
            <a:ext cx="4754880" cy="502920"/>
          </a:xfrm>
          <a:prstGeom prst="rect">
            <a:avLst/>
          </a:prstGeom>
          <a:noFill/>
        </p:spPr>
        <p:txBody>
          <a:bodyPr wrap="square" lIns="18288" rIns="18288" tIns="9144" bIns="9144" anchor="t">
            <a:spAutoFit/>
          </a:bodyPr>
          <a:lstStyle/>
          <a:p>
            <a:pPr algn="l"/>
            <a:r>
              <a:rPr sz="2400" b="1" i="0">
                <a:solidFill>
                  <a:srgbClr val="FF4444"/>
                </a:solidFill>
                <a:latin typeface="Open Sans"/>
              </a:rPr>
              <a:t>Metal Casting</a:t>
            </a:r>
          </a:p>
        </p:txBody>
      </p:sp>
      <p:sp>
        <p:nvSpPr>
          <p:cNvPr id="3" name="Rounded Rectangle 2"/>
          <p:cNvSpPr/>
          <p:nvPr/>
        </p:nvSpPr>
        <p:spPr>
          <a:xfrm>
            <a:off x="5303520" y="502920"/>
            <a:ext cx="2011680" cy="292608"/>
          </a:xfrm>
          <a:prstGeom prst="roundRect">
            <a:avLst>
              <a:gd name="adj" fmla="val 40000"/>
            </a:avLst>
          </a:prstGeom>
          <a:solidFill>
            <a:srgbClr val="FF4444"/>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4" name="TextBox 3"/>
          <p:cNvSpPr txBox="1"/>
          <p:nvPr/>
        </p:nvSpPr>
        <p:spPr>
          <a:xfrm>
            <a:off x="5303520" y="530352"/>
            <a:ext cx="2011680" cy="237744"/>
          </a:xfrm>
          <a:prstGeom prst="rect">
            <a:avLst/>
          </a:prstGeom>
          <a:noFill/>
        </p:spPr>
        <p:txBody>
          <a:bodyPr wrap="square" lIns="18288" rIns="18288" tIns="9144" bIns="9144" anchor="ctr">
            <a:spAutoFit/>
          </a:bodyPr>
          <a:lstStyle/>
          <a:p>
            <a:pPr algn="ctr"/>
            <a:r>
              <a:rPr sz="800" b="1" i="0">
                <a:solidFill>
                  <a:srgbClr val="FFFFFF"/>
                </a:solidFill>
                <a:latin typeface="Open Sans"/>
              </a:rPr>
              <a:t>Fire &amp; Forge</a:t>
            </a:r>
          </a:p>
        </p:txBody>
      </p:sp>
      <p:pic>
        <p:nvPicPr>
          <p:cNvPr id="5" name="Picture 4" descr="metal-casting.jpg"/>
          <p:cNvPicPr>
            <a:picLocks noChangeAspect="1"/>
          </p:cNvPicPr>
          <p:nvPr/>
        </p:nvPicPr>
        <p:blipFill>
          <a:blip r:embed="rId2"/>
          <a:stretch>
            <a:fillRect/>
          </a:stretch>
        </p:blipFill>
        <p:spPr>
          <a:xfrm>
            <a:off x="457200" y="1005840"/>
            <a:ext cx="6858000" cy="2286000"/>
          </a:xfrm>
          <a:prstGeom prst="roundRect">
            <a:avLst>
              <a:gd name="adj" fmla="val 4000"/>
            </a:avLst>
          </a:prstGeom>
        </p:spPr>
      </p:pic>
      <p:sp>
        <p:nvSpPr>
          <p:cNvPr id="6" name="TextBox 5"/>
          <p:cNvSpPr txBox="1"/>
          <p:nvPr/>
        </p:nvSpPr>
        <p:spPr>
          <a:xfrm>
            <a:off x="457200" y="3383280"/>
            <a:ext cx="6858000" cy="640080"/>
          </a:xfrm>
          <a:prstGeom prst="rect">
            <a:avLst/>
          </a:prstGeom>
          <a:noFill/>
        </p:spPr>
        <p:txBody>
          <a:bodyPr wrap="square" lIns="36576" rIns="36576" tIns="18288" bIns="18288" anchor="t">
            <a:spAutoFit/>
          </a:bodyPr>
          <a:lstStyle/>
          <a:p>
            <a:pPr algn="l">
              <a:lnSpc>
                <a:spcPct val="140000"/>
              </a:lnSpc>
            </a:pPr>
            <a:r>
              <a:rPr sz="1300" b="0" i="1">
                <a:solidFill>
                  <a:srgbClr val="2D3142"/>
                </a:solidFill>
                <a:latin typeface="Open Sans"/>
              </a:rPr>
              <a:t>Cast aluminum using the lost foam technique!</a:t>
            </a:r>
          </a:p>
        </p:txBody>
      </p:sp>
      <p:sp>
        <p:nvSpPr>
          <p:cNvPr id="7" name="Rounded Rectangle 6"/>
          <p:cNvSpPr/>
          <p:nvPr/>
        </p:nvSpPr>
        <p:spPr>
          <a:xfrm>
            <a:off x="457200" y="4160520"/>
            <a:ext cx="5760720" cy="914400"/>
          </a:xfrm>
          <a:prstGeom prst="roundRect">
            <a:avLst>
              <a:gd name="adj" fmla="val 5000"/>
            </a:avLst>
          </a:prstGeom>
          <a:solidFill>
            <a:srgbClr val="F8F9FA"/>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8" name="Rectangle 7"/>
          <p:cNvSpPr/>
          <p:nvPr/>
        </p:nvSpPr>
        <p:spPr>
          <a:xfrm>
            <a:off x="457200" y="4160520"/>
            <a:ext cx="36576" cy="914400"/>
          </a:xfrm>
          <a:prstGeom prst="rect">
            <a:avLst/>
          </a:prstGeom>
          <a:solidFill>
            <a:srgbClr val="FF4444"/>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9" name="TextBox 8"/>
          <p:cNvSpPr txBox="1"/>
          <p:nvPr/>
        </p:nvSpPr>
        <p:spPr>
          <a:xfrm>
            <a:off x="566928" y="4233672"/>
            <a:ext cx="5596128" cy="822960"/>
          </a:xfrm>
          <a:prstGeom prst="rect">
            <a:avLst/>
          </a:prstGeom>
          <a:noFill/>
        </p:spPr>
        <p:txBody>
          <a:bodyPr wrap="square" lIns="36576" rIns="36576" tIns="18288" bIns="18288" anchor="t">
            <a:spAutoFit/>
          </a:bodyPr>
          <a:lstStyle/>
          <a:p>
            <a:pPr algn="l">
              <a:lnSpc>
                <a:spcPct val="130000"/>
              </a:lnSpc>
            </a:pPr>
            <a:r>
              <a:rPr sz="1100" b="1" i="0">
                <a:solidFill>
                  <a:srgbClr val="FF4444"/>
                </a:solidFill>
                <a:latin typeface="Open Sans"/>
              </a:rPr>
              <a:t>Take-home: </a:t>
            </a:r>
            <a:r>
              <a:rPr sz="1100" b="0" i="0">
                <a:solidFill>
                  <a:srgbClr val="2D3142"/>
                </a:solidFill>
                <a:latin typeface="Open Sans"/>
              </a:rPr>
              <a:t>Students keep their aluminum castings</a:t>
            </a:r>
          </a:p>
          <a:p>
            <a:pPr algn="l">
              <a:lnSpc>
                <a:spcPct val="130000"/>
              </a:lnSpc>
            </a:pPr>
            <a:r>
              <a:rPr sz="1100" b="1" i="0">
                <a:solidFill>
                  <a:srgbClr val="FF4444"/>
                </a:solidFill>
                <a:latin typeface="Open Sans"/>
              </a:rPr>
              <a:t>Space needed: </a:t>
            </a:r>
            <a:r>
              <a:rPr sz="1100" b="0" i="0">
                <a:solidFill>
                  <a:srgbClr val="2D3142"/>
                </a:solidFill>
                <a:latin typeface="Open Sans"/>
              </a:rPr>
              <a:t>Outdoor area or well-ventilated workshop</a:t>
            </a:r>
          </a:p>
          <a:p>
            <a:pPr algn="l">
              <a:lnSpc>
                <a:spcPct val="130000"/>
              </a:lnSpc>
            </a:pPr>
            <a:r>
              <a:rPr sz="1100" b="1" i="0">
                <a:solidFill>
                  <a:srgbClr val="FF4444"/>
                </a:solidFill>
                <a:latin typeface="Open Sans"/>
              </a:rPr>
              <a:t>Online: </a:t>
            </a:r>
            <a:r>
              <a:rPr sz="1000" b="0" i="0">
                <a:solidFill>
                  <a:srgbClr val="FF4444"/>
                </a:solidFill>
                <a:latin typeface="Courier New"/>
              </a:rPr>
              <a:t>/programs/metal-casting/</a:t>
            </a:r>
          </a:p>
        </p:txBody>
      </p:sp>
      <p:pic>
        <p:nvPicPr>
          <p:cNvPr id="10" name="Picture 9" descr="metal-casting.png"/>
          <p:cNvPicPr>
            <a:picLocks noChangeAspect="1"/>
          </p:cNvPicPr>
          <p:nvPr/>
        </p:nvPicPr>
        <p:blipFill>
          <a:blip r:embed="rId3"/>
          <a:stretch>
            <a:fillRect/>
          </a:stretch>
        </p:blipFill>
        <p:spPr>
          <a:xfrm>
            <a:off x="6400800" y="4160520"/>
            <a:ext cx="914400" cy="914400"/>
          </a:xfrm>
          <a:prstGeom prst="rect">
            <a:avLst/>
          </a:prstGeom>
        </p:spPr>
      </p:pic>
      <p:sp>
        <p:nvSpPr>
          <p:cNvPr id="11" name="TextBox 10"/>
          <p:cNvSpPr txBox="1"/>
          <p:nvPr/>
        </p:nvSpPr>
        <p:spPr>
          <a:xfrm>
            <a:off x="6400800" y="5093207"/>
            <a:ext cx="914400" cy="228600"/>
          </a:xfrm>
          <a:prstGeom prst="rect">
            <a:avLst/>
          </a:prstGeom>
          <a:noFill/>
        </p:spPr>
        <p:txBody>
          <a:bodyPr wrap="square" lIns="18288" rIns="18288" tIns="9144" bIns="9144" anchor="t">
            <a:spAutoFit/>
          </a:bodyPr>
          <a:lstStyle/>
          <a:p>
            <a:pPr algn="ctr"/>
            <a:r>
              <a:rPr sz="700" b="0" i="0">
                <a:solidFill>
                  <a:srgbClr val="666666"/>
                </a:solidFill>
                <a:latin typeface="Courier New"/>
              </a:rPr>
              <a:t>metal-casting</a:t>
            </a:r>
          </a:p>
        </p:txBody>
      </p:sp>
      <p:sp>
        <p:nvSpPr>
          <p:cNvPr id="12" name="Rounded Rectangle 11"/>
          <p:cNvSpPr/>
          <p:nvPr/>
        </p:nvSpPr>
        <p:spPr>
          <a:xfrm>
            <a:off x="457200" y="5257800"/>
            <a:ext cx="6858000" cy="292608"/>
          </a:xfrm>
          <a:prstGeom prst="roundRect">
            <a:avLst>
              <a:gd name="adj" fmla="val 0"/>
            </a:avLst>
          </a:prstGeom>
          <a:solidFill>
            <a:srgbClr val="FF4444"/>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3" name="TextBox 12"/>
          <p:cNvSpPr txBox="1"/>
          <p:nvPr/>
        </p:nvSpPr>
        <p:spPr>
          <a:xfrm>
            <a:off x="512064" y="5303520"/>
            <a:ext cx="82296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LEVEL</a:t>
            </a:r>
          </a:p>
        </p:txBody>
      </p:sp>
      <p:sp>
        <p:nvSpPr>
          <p:cNvPr id="14" name="TextBox 13"/>
          <p:cNvSpPr txBox="1"/>
          <p:nvPr/>
        </p:nvSpPr>
        <p:spPr>
          <a:xfrm>
            <a:off x="1426464" y="5303520"/>
            <a:ext cx="1554480" cy="237744"/>
          </a:xfrm>
          <a:prstGeom prst="rect">
            <a:avLst/>
          </a:prstGeom>
          <a:noFill/>
        </p:spPr>
        <p:txBody>
          <a:bodyPr wrap="square" lIns="18288" rIns="18288" tIns="9144" bIns="9144" anchor="ctr">
            <a:spAutoFit/>
          </a:bodyPr>
          <a:lstStyle/>
          <a:p>
            <a:pPr algn="l"/>
            <a:r>
              <a:rPr sz="900" b="1" i="0">
                <a:solidFill>
                  <a:srgbClr val="FFFFFF"/>
                </a:solidFill>
                <a:latin typeface="Open Sans"/>
              </a:rPr>
              <a:t>TOPIC</a:t>
            </a:r>
          </a:p>
        </p:txBody>
      </p:sp>
      <p:sp>
        <p:nvSpPr>
          <p:cNvPr id="15" name="TextBox 14"/>
          <p:cNvSpPr txBox="1"/>
          <p:nvPr/>
        </p:nvSpPr>
        <p:spPr>
          <a:xfrm>
            <a:off x="3072384" y="5303520"/>
            <a:ext cx="420624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LESSON</a:t>
            </a:r>
          </a:p>
        </p:txBody>
      </p:sp>
      <p:sp>
        <p:nvSpPr>
          <p:cNvPr id="16" name="Rectangle 15"/>
          <p:cNvSpPr/>
          <p:nvPr/>
        </p:nvSpPr>
        <p:spPr>
          <a:xfrm>
            <a:off x="457200" y="5550408"/>
            <a:ext cx="6858000" cy="69113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7" name="TextBox 16"/>
          <p:cNvSpPr txBox="1"/>
          <p:nvPr/>
        </p:nvSpPr>
        <p:spPr>
          <a:xfrm>
            <a:off x="512064" y="5596128"/>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Geometry</a:t>
            </a:r>
          </a:p>
        </p:txBody>
      </p:sp>
      <p:sp>
        <p:nvSpPr>
          <p:cNvPr id="18" name="TextBox 17"/>
          <p:cNvSpPr txBox="1"/>
          <p:nvPr/>
        </p:nvSpPr>
        <p:spPr>
          <a:xfrm>
            <a:off x="1426464" y="5596128"/>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Right triangle trigonometry, circles, volume, and surface area</a:t>
            </a:r>
          </a:p>
        </p:txBody>
      </p:sp>
      <p:sp>
        <p:nvSpPr>
          <p:cNvPr id="19" name="TextBox 18"/>
          <p:cNvSpPr txBox="1"/>
          <p:nvPr/>
        </p:nvSpPr>
        <p:spPr>
          <a:xfrm>
            <a:off x="3072384" y="5586984"/>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Volume of Revolution</a:t>
            </a:r>
            <a:r>
              <a:rPr sz="700" b="1" i="0">
                <a:solidFill>
                  <a:srgbClr val="FF4444"/>
                </a:solidFill>
                <a:latin typeface="Open Sans"/>
              </a:rPr>
              <a:t>  [G.GMD]</a:t>
            </a:r>
          </a:p>
          <a:p>
            <a:pPr algn="l">
              <a:lnSpc>
                <a:spcPct val="130000"/>
              </a:lnSpc>
            </a:pPr>
            <a:r>
              <a:rPr sz="800" b="0" i="0">
                <a:solidFill>
                  <a:srgbClr val="555555"/>
                </a:solidFill>
                <a:latin typeface="Open Sans"/>
              </a:rPr>
              <a:t>Calculate the volume of a cylindrical mold. Compare to the irregular casting using water displacement. Which is more accurate - formula or measurement?</a:t>
            </a:r>
          </a:p>
        </p:txBody>
      </p:sp>
      <p:sp>
        <p:nvSpPr>
          <p:cNvPr id="20" name="TextBox 19"/>
          <p:cNvSpPr txBox="1"/>
          <p:nvPr/>
        </p:nvSpPr>
        <p:spPr>
          <a:xfrm>
            <a:off x="512064" y="6287262"/>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Calculus AB / BC</a:t>
            </a:r>
          </a:p>
        </p:txBody>
      </p:sp>
      <p:sp>
        <p:nvSpPr>
          <p:cNvPr id="21" name="TextBox 20"/>
          <p:cNvSpPr txBox="1"/>
          <p:nvPr/>
        </p:nvSpPr>
        <p:spPr>
          <a:xfrm>
            <a:off x="1426464" y="6287262"/>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Integration, differential equations</a:t>
            </a:r>
          </a:p>
        </p:txBody>
      </p:sp>
      <p:sp>
        <p:nvSpPr>
          <p:cNvPr id="22" name="TextBox 21"/>
          <p:cNvSpPr txBox="1"/>
          <p:nvPr/>
        </p:nvSpPr>
        <p:spPr>
          <a:xfrm>
            <a:off x="3072384" y="6278118"/>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Heat Integration</a:t>
            </a:r>
            <a:r>
              <a:rPr sz="700" b="1" i="0">
                <a:solidFill>
                  <a:srgbClr val="FF4444"/>
                </a:solidFill>
                <a:latin typeface="Open Sans"/>
              </a:rPr>
              <a:t>  [AP Calc]</a:t>
            </a:r>
          </a:p>
          <a:p>
            <a:pPr algn="l">
              <a:lnSpc>
                <a:spcPct val="130000"/>
              </a:lnSpc>
            </a:pPr>
            <a:r>
              <a:rPr sz="800" b="0" i="0">
                <a:solidFill>
                  <a:srgbClr val="555555"/>
                </a:solidFill>
                <a:latin typeface="Open Sans"/>
              </a:rPr>
              <a:t>Newton's Law of Cooling is a separable differential equation. Solve it, then integrate to find total heat released as aluminum solidifies.</a:t>
            </a:r>
          </a:p>
        </p:txBody>
      </p:sp>
      <p:sp>
        <p:nvSpPr>
          <p:cNvPr id="23" name="Rectangle 22"/>
          <p:cNvSpPr/>
          <p:nvPr/>
        </p:nvSpPr>
        <p:spPr>
          <a:xfrm>
            <a:off x="457200" y="6932676"/>
            <a:ext cx="6858000" cy="69113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24" name="TextBox 23"/>
          <p:cNvSpPr txBox="1"/>
          <p:nvPr/>
        </p:nvSpPr>
        <p:spPr>
          <a:xfrm>
            <a:off x="512064" y="6978396"/>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Chemistry</a:t>
            </a:r>
          </a:p>
        </p:txBody>
      </p:sp>
      <p:sp>
        <p:nvSpPr>
          <p:cNvPr id="25" name="TextBox 24"/>
          <p:cNvSpPr txBox="1"/>
          <p:nvPr/>
        </p:nvSpPr>
        <p:spPr>
          <a:xfrm>
            <a:off x="1426464" y="6978396"/>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Chemical reactions</a:t>
            </a:r>
          </a:p>
        </p:txBody>
      </p:sp>
      <p:sp>
        <p:nvSpPr>
          <p:cNvPr id="26" name="TextBox 25"/>
          <p:cNvSpPr txBox="1"/>
          <p:nvPr/>
        </p:nvSpPr>
        <p:spPr>
          <a:xfrm>
            <a:off x="3072384" y="6969252"/>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Enthalpy of Fusion</a:t>
            </a:r>
            <a:r>
              <a:rPr sz="700" b="1" i="0">
                <a:solidFill>
                  <a:srgbClr val="FF4444"/>
                </a:solidFill>
                <a:latin typeface="Open Sans"/>
              </a:rPr>
              <a:t>  [SC4]</a:t>
            </a:r>
            <a:r>
              <a:rPr sz="700" b="1" i="0">
                <a:solidFill>
                  <a:srgbClr val="FF4444"/>
                </a:solidFill>
                <a:latin typeface="Open Sans"/>
              </a:rPr>
              <a:t>  [SC6]</a:t>
            </a:r>
          </a:p>
          <a:p>
            <a:pPr algn="l">
              <a:lnSpc>
                <a:spcPct val="130000"/>
              </a:lnSpc>
            </a:pPr>
            <a:r>
              <a:rPr sz="800" b="0" i="0">
                <a:solidFill>
                  <a:srgbClr val="555555"/>
                </a:solidFill>
                <a:latin typeface="Open Sans"/>
              </a:rPr>
              <a:t>Calculate the energy required to melt aluminum (heat of fusion). Observe the phase diagram in real time. Relate temperature plateaus to energy absorption.</a:t>
            </a: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457200"/>
            <a:ext cx="4754880" cy="502920"/>
          </a:xfrm>
          <a:prstGeom prst="rect">
            <a:avLst/>
          </a:prstGeom>
          <a:noFill/>
        </p:spPr>
        <p:txBody>
          <a:bodyPr wrap="square" lIns="18288" rIns="18288" tIns="9144" bIns="9144" anchor="t">
            <a:spAutoFit/>
          </a:bodyPr>
          <a:lstStyle/>
          <a:p>
            <a:pPr algn="l"/>
            <a:r>
              <a:rPr sz="2400" b="1" i="0">
                <a:solidFill>
                  <a:srgbClr val="6B2D8B"/>
                </a:solidFill>
                <a:latin typeface="Open Sans"/>
              </a:rPr>
              <a:t>3D Printing</a:t>
            </a:r>
          </a:p>
        </p:txBody>
      </p:sp>
      <p:sp>
        <p:nvSpPr>
          <p:cNvPr id="3" name="Rounded Rectangle 2"/>
          <p:cNvSpPr/>
          <p:nvPr/>
        </p:nvSpPr>
        <p:spPr>
          <a:xfrm>
            <a:off x="5303520" y="502920"/>
            <a:ext cx="2011680" cy="292608"/>
          </a:xfrm>
          <a:prstGeom prst="roundRect">
            <a:avLst>
              <a:gd name="adj" fmla="val 40000"/>
            </a:avLst>
          </a:prstGeom>
          <a:solidFill>
            <a:srgbClr val="6B2D8B"/>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4" name="TextBox 3"/>
          <p:cNvSpPr txBox="1"/>
          <p:nvPr/>
        </p:nvSpPr>
        <p:spPr>
          <a:xfrm>
            <a:off x="5303520" y="530352"/>
            <a:ext cx="2011680" cy="237744"/>
          </a:xfrm>
          <a:prstGeom prst="rect">
            <a:avLst/>
          </a:prstGeom>
          <a:noFill/>
        </p:spPr>
        <p:txBody>
          <a:bodyPr wrap="square" lIns="18288" rIns="18288" tIns="9144" bIns="9144" anchor="ctr">
            <a:spAutoFit/>
          </a:bodyPr>
          <a:lstStyle/>
          <a:p>
            <a:pPr algn="ctr"/>
            <a:r>
              <a:rPr sz="800" b="1" i="0">
                <a:solidFill>
                  <a:srgbClr val="FFFFFF"/>
                </a:solidFill>
                <a:latin typeface="Open Sans"/>
              </a:rPr>
              <a:t>Digital Fabrication</a:t>
            </a:r>
          </a:p>
        </p:txBody>
      </p:sp>
      <p:pic>
        <p:nvPicPr>
          <p:cNvPr id="5" name="Picture 4" descr="3d-printing.jpg"/>
          <p:cNvPicPr>
            <a:picLocks noChangeAspect="1"/>
          </p:cNvPicPr>
          <p:nvPr/>
        </p:nvPicPr>
        <p:blipFill>
          <a:blip r:embed="rId2"/>
          <a:stretch>
            <a:fillRect/>
          </a:stretch>
        </p:blipFill>
        <p:spPr>
          <a:xfrm>
            <a:off x="457200" y="1005840"/>
            <a:ext cx="6858000" cy="2286000"/>
          </a:xfrm>
          <a:prstGeom prst="roundRect">
            <a:avLst>
              <a:gd name="adj" fmla="val 4000"/>
            </a:avLst>
          </a:prstGeom>
        </p:spPr>
      </p:pic>
      <p:sp>
        <p:nvSpPr>
          <p:cNvPr id="6" name="TextBox 5"/>
          <p:cNvSpPr txBox="1"/>
          <p:nvPr/>
        </p:nvSpPr>
        <p:spPr>
          <a:xfrm>
            <a:off x="457200" y="3383280"/>
            <a:ext cx="6858000" cy="640080"/>
          </a:xfrm>
          <a:prstGeom prst="rect">
            <a:avLst/>
          </a:prstGeom>
          <a:noFill/>
        </p:spPr>
        <p:txBody>
          <a:bodyPr wrap="square" lIns="36576" rIns="36576" tIns="18288" bIns="18288" anchor="t">
            <a:spAutoFit/>
          </a:bodyPr>
          <a:lstStyle/>
          <a:p>
            <a:pPr algn="l">
              <a:lnSpc>
                <a:spcPct val="140000"/>
              </a:lnSpc>
            </a:pPr>
            <a:r>
              <a:rPr sz="1300" b="0" i="1">
                <a:solidFill>
                  <a:srgbClr val="2D3142"/>
                </a:solidFill>
                <a:latin typeface="Open Sans"/>
              </a:rPr>
              <a:t>Design and print your own 3D creations!</a:t>
            </a:r>
          </a:p>
        </p:txBody>
      </p:sp>
      <p:sp>
        <p:nvSpPr>
          <p:cNvPr id="7" name="Rounded Rectangle 6"/>
          <p:cNvSpPr/>
          <p:nvPr/>
        </p:nvSpPr>
        <p:spPr>
          <a:xfrm>
            <a:off x="457200" y="4160520"/>
            <a:ext cx="5760720" cy="1252220"/>
          </a:xfrm>
          <a:prstGeom prst="roundRect">
            <a:avLst>
              <a:gd name="adj" fmla="val 5000"/>
            </a:avLst>
          </a:prstGeom>
          <a:solidFill>
            <a:srgbClr val="F8F9FA"/>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8" name="Rectangle 7"/>
          <p:cNvSpPr/>
          <p:nvPr/>
        </p:nvSpPr>
        <p:spPr>
          <a:xfrm>
            <a:off x="457200" y="4160520"/>
            <a:ext cx="36576" cy="1252220"/>
          </a:xfrm>
          <a:prstGeom prst="rect">
            <a:avLst/>
          </a:prstGeom>
          <a:solidFill>
            <a:srgbClr val="6B2D8B"/>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9" name="TextBox 8"/>
          <p:cNvSpPr txBox="1"/>
          <p:nvPr/>
        </p:nvSpPr>
        <p:spPr>
          <a:xfrm>
            <a:off x="566928" y="4233672"/>
            <a:ext cx="5596128" cy="1160780"/>
          </a:xfrm>
          <a:prstGeom prst="rect">
            <a:avLst/>
          </a:prstGeom>
          <a:noFill/>
        </p:spPr>
        <p:txBody>
          <a:bodyPr wrap="square" lIns="36576" rIns="36576" tIns="18288" bIns="18288" anchor="t">
            <a:spAutoFit/>
          </a:bodyPr>
          <a:lstStyle/>
          <a:p>
            <a:pPr algn="l">
              <a:lnSpc>
                <a:spcPct val="130000"/>
              </a:lnSpc>
            </a:pPr>
            <a:r>
              <a:rPr sz="1100" b="1" i="0">
                <a:solidFill>
                  <a:srgbClr val="6B2D8B"/>
                </a:solidFill>
                <a:latin typeface="Open Sans"/>
              </a:rPr>
              <a:t>Take-home: </a:t>
            </a:r>
            <a:r>
              <a:rPr sz="1100" b="0" i="0">
                <a:solidFill>
                  <a:srgbClr val="2D3142"/>
                </a:solidFill>
                <a:latin typeface="Open Sans"/>
              </a:rPr>
              <a:t>Students keep their 3D printed creations</a:t>
            </a:r>
          </a:p>
          <a:p>
            <a:pPr algn="l">
              <a:lnSpc>
                <a:spcPct val="130000"/>
              </a:lnSpc>
            </a:pPr>
            <a:r>
              <a:rPr sz="1100" b="1" i="0">
                <a:solidFill>
                  <a:srgbClr val="6B2D8B"/>
                </a:solidFill>
                <a:latin typeface="Open Sans"/>
              </a:rPr>
              <a:t>Space needed: </a:t>
            </a:r>
            <a:r>
              <a:rPr sz="1100" b="0" i="0">
                <a:solidFill>
                  <a:srgbClr val="2D3142"/>
                </a:solidFill>
                <a:latin typeface="Open Sans"/>
              </a:rPr>
              <a:t>Tables with computers and internet access</a:t>
            </a:r>
          </a:p>
          <a:p>
            <a:pPr algn="l">
              <a:lnSpc>
                <a:spcPct val="130000"/>
              </a:lnSpc>
            </a:pPr>
            <a:r>
              <a:rPr sz="1100" b="1" i="0">
                <a:solidFill>
                  <a:srgbClr val="6B2D8B"/>
                </a:solidFill>
                <a:latin typeface="Open Sans"/>
              </a:rPr>
              <a:t>Notes: </a:t>
            </a:r>
            <a:r>
              <a:rPr sz="1100" b="0" i="0">
                <a:solidFill>
                  <a:srgbClr val="2D3142"/>
                </a:solidFill>
                <a:latin typeface="Open Sans"/>
              </a:rPr>
              <a:t>Computers with access to TinkerCAD.com and OnShape.com, and OrcaSlicer installed</a:t>
            </a:r>
          </a:p>
          <a:p>
            <a:pPr algn="l">
              <a:lnSpc>
                <a:spcPct val="130000"/>
              </a:lnSpc>
            </a:pPr>
            <a:r>
              <a:rPr sz="1100" b="1" i="0">
                <a:solidFill>
                  <a:srgbClr val="6B2D8B"/>
                </a:solidFill>
                <a:latin typeface="Open Sans"/>
              </a:rPr>
              <a:t>Online: </a:t>
            </a:r>
            <a:r>
              <a:rPr sz="1000" b="0" i="0">
                <a:solidFill>
                  <a:srgbClr val="6B2D8B"/>
                </a:solidFill>
                <a:latin typeface="Courier New"/>
              </a:rPr>
              <a:t>/programs/3d-printing/</a:t>
            </a:r>
          </a:p>
        </p:txBody>
      </p:sp>
      <p:pic>
        <p:nvPicPr>
          <p:cNvPr id="10" name="Picture 9" descr="3d-printing.png"/>
          <p:cNvPicPr>
            <a:picLocks noChangeAspect="1"/>
          </p:cNvPicPr>
          <p:nvPr/>
        </p:nvPicPr>
        <p:blipFill>
          <a:blip r:embed="rId3"/>
          <a:stretch>
            <a:fillRect/>
          </a:stretch>
        </p:blipFill>
        <p:spPr>
          <a:xfrm>
            <a:off x="6400800" y="4160520"/>
            <a:ext cx="914400" cy="914400"/>
          </a:xfrm>
          <a:prstGeom prst="rect">
            <a:avLst/>
          </a:prstGeom>
        </p:spPr>
      </p:pic>
      <p:sp>
        <p:nvSpPr>
          <p:cNvPr id="11" name="TextBox 10"/>
          <p:cNvSpPr txBox="1"/>
          <p:nvPr/>
        </p:nvSpPr>
        <p:spPr>
          <a:xfrm>
            <a:off x="6400800" y="5093207"/>
            <a:ext cx="914400" cy="228600"/>
          </a:xfrm>
          <a:prstGeom prst="rect">
            <a:avLst/>
          </a:prstGeom>
          <a:noFill/>
        </p:spPr>
        <p:txBody>
          <a:bodyPr wrap="square" lIns="18288" rIns="18288" tIns="9144" bIns="9144" anchor="t">
            <a:spAutoFit/>
          </a:bodyPr>
          <a:lstStyle/>
          <a:p>
            <a:pPr algn="ctr"/>
            <a:r>
              <a:rPr sz="700" b="0" i="0">
                <a:solidFill>
                  <a:srgbClr val="666666"/>
                </a:solidFill>
                <a:latin typeface="Courier New"/>
              </a:rPr>
              <a:t>3d-printing</a:t>
            </a:r>
          </a:p>
        </p:txBody>
      </p:sp>
      <p:sp>
        <p:nvSpPr>
          <p:cNvPr id="12" name="Rounded Rectangle 11"/>
          <p:cNvSpPr/>
          <p:nvPr/>
        </p:nvSpPr>
        <p:spPr>
          <a:xfrm>
            <a:off x="457200" y="5595620"/>
            <a:ext cx="6858000" cy="292608"/>
          </a:xfrm>
          <a:prstGeom prst="roundRect">
            <a:avLst>
              <a:gd name="adj" fmla="val 0"/>
            </a:avLst>
          </a:prstGeom>
          <a:solidFill>
            <a:srgbClr val="6B2D8B"/>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3" name="TextBox 12"/>
          <p:cNvSpPr txBox="1"/>
          <p:nvPr/>
        </p:nvSpPr>
        <p:spPr>
          <a:xfrm>
            <a:off x="512064" y="5641340"/>
            <a:ext cx="82296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LEVEL</a:t>
            </a:r>
          </a:p>
        </p:txBody>
      </p:sp>
      <p:sp>
        <p:nvSpPr>
          <p:cNvPr id="14" name="TextBox 13"/>
          <p:cNvSpPr txBox="1"/>
          <p:nvPr/>
        </p:nvSpPr>
        <p:spPr>
          <a:xfrm>
            <a:off x="1426464" y="5641340"/>
            <a:ext cx="1554480" cy="237744"/>
          </a:xfrm>
          <a:prstGeom prst="rect">
            <a:avLst/>
          </a:prstGeom>
          <a:noFill/>
        </p:spPr>
        <p:txBody>
          <a:bodyPr wrap="square" lIns="18288" rIns="18288" tIns="9144" bIns="9144" anchor="ctr">
            <a:spAutoFit/>
          </a:bodyPr>
          <a:lstStyle/>
          <a:p>
            <a:pPr algn="l"/>
            <a:r>
              <a:rPr sz="900" b="1" i="0">
                <a:solidFill>
                  <a:srgbClr val="FFFFFF"/>
                </a:solidFill>
                <a:latin typeface="Open Sans"/>
              </a:rPr>
              <a:t>TOPIC</a:t>
            </a:r>
          </a:p>
        </p:txBody>
      </p:sp>
      <p:sp>
        <p:nvSpPr>
          <p:cNvPr id="15" name="TextBox 14"/>
          <p:cNvSpPr txBox="1"/>
          <p:nvPr/>
        </p:nvSpPr>
        <p:spPr>
          <a:xfrm>
            <a:off x="3072384" y="5641340"/>
            <a:ext cx="420624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LESSON</a:t>
            </a:r>
          </a:p>
        </p:txBody>
      </p:sp>
      <p:sp>
        <p:nvSpPr>
          <p:cNvPr id="16" name="Rectangle 15"/>
          <p:cNvSpPr/>
          <p:nvPr/>
        </p:nvSpPr>
        <p:spPr>
          <a:xfrm>
            <a:off x="457200" y="5888228"/>
            <a:ext cx="6858000" cy="55905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7" name="TextBox 16"/>
          <p:cNvSpPr txBox="1"/>
          <p:nvPr/>
        </p:nvSpPr>
        <p:spPr>
          <a:xfrm>
            <a:off x="512064" y="5933948"/>
            <a:ext cx="822960" cy="485902"/>
          </a:xfrm>
          <a:prstGeom prst="rect">
            <a:avLst/>
          </a:prstGeom>
          <a:noFill/>
        </p:spPr>
        <p:txBody>
          <a:bodyPr wrap="square" lIns="18288" rIns="18288" tIns="9144" bIns="9144" anchor="t">
            <a:spAutoFit/>
          </a:bodyPr>
          <a:lstStyle/>
          <a:p>
            <a:pPr algn="l"/>
            <a:r>
              <a:rPr sz="900" b="0" i="0">
                <a:solidFill>
                  <a:srgbClr val="2D3142"/>
                </a:solidFill>
                <a:latin typeface="Open Sans"/>
              </a:rPr>
              <a:t>3rd Grade</a:t>
            </a:r>
          </a:p>
        </p:txBody>
      </p:sp>
      <p:sp>
        <p:nvSpPr>
          <p:cNvPr id="18" name="TextBox 17"/>
          <p:cNvSpPr txBox="1"/>
          <p:nvPr/>
        </p:nvSpPr>
        <p:spPr>
          <a:xfrm>
            <a:off x="1426464" y="5933948"/>
            <a:ext cx="1554480" cy="48590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Fractions, Area, &amp; Perimeter</a:t>
            </a:r>
          </a:p>
        </p:txBody>
      </p:sp>
      <p:sp>
        <p:nvSpPr>
          <p:cNvPr id="19" name="TextBox 18"/>
          <p:cNvSpPr txBox="1"/>
          <p:nvPr/>
        </p:nvSpPr>
        <p:spPr>
          <a:xfrm>
            <a:off x="3072384" y="5924804"/>
            <a:ext cx="4206240" cy="50419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Design by the Numbers</a:t>
            </a:r>
            <a:r>
              <a:rPr sz="700" b="1" i="0">
                <a:solidFill>
                  <a:srgbClr val="6B2D8B"/>
                </a:solidFill>
                <a:latin typeface="Open Sans"/>
              </a:rPr>
              <a:t>  [3.MD]</a:t>
            </a:r>
          </a:p>
          <a:p>
            <a:pPr algn="l">
              <a:lnSpc>
                <a:spcPct val="130000"/>
              </a:lnSpc>
            </a:pPr>
            <a:r>
              <a:rPr sz="800" b="0" i="0">
                <a:solidFill>
                  <a:srgbClr val="555555"/>
                </a:solidFill>
                <a:latin typeface="Open Sans"/>
              </a:rPr>
              <a:t>Design a nameplate in CAD. Set the length and width, then calculate the area. Add a border and figure out the perimeter. Print it!</a:t>
            </a:r>
          </a:p>
        </p:txBody>
      </p:sp>
      <p:sp>
        <p:nvSpPr>
          <p:cNvPr id="20" name="TextBox 19"/>
          <p:cNvSpPr txBox="1"/>
          <p:nvPr/>
        </p:nvSpPr>
        <p:spPr>
          <a:xfrm>
            <a:off x="512064" y="6493002"/>
            <a:ext cx="822960" cy="485902"/>
          </a:xfrm>
          <a:prstGeom prst="rect">
            <a:avLst/>
          </a:prstGeom>
          <a:noFill/>
        </p:spPr>
        <p:txBody>
          <a:bodyPr wrap="square" lIns="18288" rIns="18288" tIns="9144" bIns="9144" anchor="t">
            <a:spAutoFit/>
          </a:bodyPr>
          <a:lstStyle/>
          <a:p>
            <a:pPr algn="l"/>
            <a:r>
              <a:rPr sz="900" b="0" i="0">
                <a:solidFill>
                  <a:srgbClr val="2D3142"/>
                </a:solidFill>
                <a:latin typeface="Open Sans"/>
              </a:rPr>
              <a:t>4th Grade</a:t>
            </a:r>
          </a:p>
        </p:txBody>
      </p:sp>
      <p:sp>
        <p:nvSpPr>
          <p:cNvPr id="21" name="TextBox 20"/>
          <p:cNvSpPr txBox="1"/>
          <p:nvPr/>
        </p:nvSpPr>
        <p:spPr>
          <a:xfrm>
            <a:off x="1426464" y="6493002"/>
            <a:ext cx="1554480" cy="48590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Geometry</a:t>
            </a:r>
          </a:p>
        </p:txBody>
      </p:sp>
      <p:sp>
        <p:nvSpPr>
          <p:cNvPr id="22" name="TextBox 21"/>
          <p:cNvSpPr txBox="1"/>
          <p:nvPr/>
        </p:nvSpPr>
        <p:spPr>
          <a:xfrm>
            <a:off x="3072384" y="6483858"/>
            <a:ext cx="4206240" cy="50419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Angle Design Challenge</a:t>
            </a:r>
            <a:r>
              <a:rPr sz="700" b="1" i="0">
                <a:solidFill>
                  <a:srgbClr val="6B2D8B"/>
                </a:solidFill>
                <a:latin typeface="Open Sans"/>
              </a:rPr>
              <a:t>  [4.G]</a:t>
            </a:r>
          </a:p>
          <a:p>
            <a:pPr algn="l">
              <a:lnSpc>
                <a:spcPct val="130000"/>
              </a:lnSpc>
            </a:pPr>
            <a:r>
              <a:rPr sz="800" b="0" i="0">
                <a:solidFill>
                  <a:srgbClr val="555555"/>
                </a:solidFill>
                <a:latin typeface="Open Sans"/>
              </a:rPr>
              <a:t>Design a ramp in CAD. Set the angle to 30, 45, and 60 degrees. Print each and race a marble down. Which angle wins?</a:t>
            </a:r>
          </a:p>
        </p:txBody>
      </p:sp>
      <p:sp>
        <p:nvSpPr>
          <p:cNvPr id="23" name="Rectangle 22"/>
          <p:cNvSpPr/>
          <p:nvPr/>
        </p:nvSpPr>
        <p:spPr>
          <a:xfrm>
            <a:off x="457200" y="7006336"/>
            <a:ext cx="6858000" cy="55905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24" name="TextBox 23"/>
          <p:cNvSpPr txBox="1"/>
          <p:nvPr/>
        </p:nvSpPr>
        <p:spPr>
          <a:xfrm>
            <a:off x="512064" y="7052056"/>
            <a:ext cx="822960" cy="485902"/>
          </a:xfrm>
          <a:prstGeom prst="rect">
            <a:avLst/>
          </a:prstGeom>
          <a:noFill/>
        </p:spPr>
        <p:txBody>
          <a:bodyPr wrap="square" lIns="18288" rIns="18288" tIns="9144" bIns="9144" anchor="t">
            <a:spAutoFit/>
          </a:bodyPr>
          <a:lstStyle/>
          <a:p>
            <a:pPr algn="l"/>
            <a:r>
              <a:rPr sz="900" b="0" i="0">
                <a:solidFill>
                  <a:srgbClr val="2D3142"/>
                </a:solidFill>
                <a:latin typeface="Open Sans"/>
              </a:rPr>
              <a:t>5th Grade</a:t>
            </a:r>
          </a:p>
        </p:txBody>
      </p:sp>
      <p:sp>
        <p:nvSpPr>
          <p:cNvPr id="25" name="TextBox 24"/>
          <p:cNvSpPr txBox="1"/>
          <p:nvPr/>
        </p:nvSpPr>
        <p:spPr>
          <a:xfrm>
            <a:off x="1426464" y="7052056"/>
            <a:ext cx="1554480" cy="48590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Volume</a:t>
            </a:r>
          </a:p>
        </p:txBody>
      </p:sp>
      <p:sp>
        <p:nvSpPr>
          <p:cNvPr id="26" name="TextBox 25"/>
          <p:cNvSpPr txBox="1"/>
          <p:nvPr/>
        </p:nvSpPr>
        <p:spPr>
          <a:xfrm>
            <a:off x="3072384" y="7042912"/>
            <a:ext cx="4206240" cy="50419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Volume in Real Life</a:t>
            </a:r>
            <a:r>
              <a:rPr sz="700" b="1" i="0">
                <a:solidFill>
                  <a:srgbClr val="6B2D8B"/>
                </a:solidFill>
                <a:latin typeface="Open Sans"/>
              </a:rPr>
              <a:t>  [5.MD]</a:t>
            </a:r>
          </a:p>
          <a:p>
            <a:pPr algn="l">
              <a:lnSpc>
                <a:spcPct val="130000"/>
              </a:lnSpc>
            </a:pPr>
            <a:r>
              <a:rPr sz="800" b="0" i="0">
                <a:solidFill>
                  <a:srgbClr val="555555"/>
                </a:solidFill>
                <a:latin typeface="Open Sans"/>
              </a:rPr>
              <a:t>Design a container in CAD. Calculate the volume before printing. Does the printed piece hold exactly as much water as you calculated?</a:t>
            </a:r>
          </a:p>
        </p:txBody>
      </p:sp>
      <p:sp>
        <p:nvSpPr>
          <p:cNvPr id="27" name="TextBox 26"/>
          <p:cNvSpPr txBox="1"/>
          <p:nvPr/>
        </p:nvSpPr>
        <p:spPr>
          <a:xfrm>
            <a:off x="512064" y="7611110"/>
            <a:ext cx="822960" cy="750062"/>
          </a:xfrm>
          <a:prstGeom prst="rect">
            <a:avLst/>
          </a:prstGeom>
          <a:noFill/>
        </p:spPr>
        <p:txBody>
          <a:bodyPr wrap="square" lIns="18288" rIns="18288" tIns="9144" bIns="9144" anchor="t">
            <a:spAutoFit/>
          </a:bodyPr>
          <a:lstStyle/>
          <a:p>
            <a:pPr algn="l"/>
            <a:r>
              <a:rPr sz="900" b="0" i="0">
                <a:solidFill>
                  <a:srgbClr val="2D3142"/>
                </a:solidFill>
                <a:latin typeface="Open Sans"/>
              </a:rPr>
              <a:t>7th Grade</a:t>
            </a:r>
          </a:p>
        </p:txBody>
      </p:sp>
      <p:sp>
        <p:nvSpPr>
          <p:cNvPr id="28" name="TextBox 27"/>
          <p:cNvSpPr txBox="1"/>
          <p:nvPr/>
        </p:nvSpPr>
        <p:spPr>
          <a:xfrm>
            <a:off x="1426464" y="7611110"/>
            <a:ext cx="1554480" cy="75006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Geometry/Probability</a:t>
            </a:r>
          </a:p>
        </p:txBody>
      </p:sp>
      <p:sp>
        <p:nvSpPr>
          <p:cNvPr id="29" name="TextBox 28"/>
          <p:cNvSpPr txBox="1"/>
          <p:nvPr/>
        </p:nvSpPr>
        <p:spPr>
          <a:xfrm>
            <a:off x="3072384" y="7601966"/>
            <a:ext cx="4206240" cy="76835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Cross Sections</a:t>
            </a:r>
            <a:r>
              <a:rPr sz="700" b="1" i="0">
                <a:solidFill>
                  <a:srgbClr val="6B2D8B"/>
                </a:solidFill>
                <a:latin typeface="Open Sans"/>
              </a:rPr>
              <a:t>  [7.G]</a:t>
            </a:r>
          </a:p>
          <a:p>
            <a:pPr algn="l">
              <a:lnSpc>
                <a:spcPct val="130000"/>
              </a:lnSpc>
            </a:pPr>
            <a:r>
              <a:rPr sz="800" b="0" i="0">
                <a:solidFill>
                  <a:srgbClr val="555555"/>
                </a:solidFill>
                <a:latin typeface="Open Sans"/>
              </a:rPr>
              <a:t>Slice a 3D model and examine the cross section. Predict the shape before slicing. Design objects with specific cross-sectional geometry. Understanding conic sections is a little easier when you can hold them in your hand.</a:t>
            </a:r>
          </a:p>
        </p:txBody>
      </p:sp>
      <p:sp>
        <p:nvSpPr>
          <p:cNvPr id="30" name="Rectangle 29"/>
          <p:cNvSpPr/>
          <p:nvPr/>
        </p:nvSpPr>
        <p:spPr>
          <a:xfrm>
            <a:off x="457200" y="8388604"/>
            <a:ext cx="6858000" cy="69113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31" name="TextBox 30"/>
          <p:cNvSpPr txBox="1"/>
          <p:nvPr/>
        </p:nvSpPr>
        <p:spPr>
          <a:xfrm>
            <a:off x="512064" y="8434324"/>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8th Grade</a:t>
            </a:r>
          </a:p>
        </p:txBody>
      </p:sp>
      <p:sp>
        <p:nvSpPr>
          <p:cNvPr id="32" name="TextBox 31"/>
          <p:cNvSpPr txBox="1"/>
          <p:nvPr/>
        </p:nvSpPr>
        <p:spPr>
          <a:xfrm>
            <a:off x="1426464" y="8434324"/>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Functions/Geometry</a:t>
            </a:r>
          </a:p>
        </p:txBody>
      </p:sp>
      <p:sp>
        <p:nvSpPr>
          <p:cNvPr id="33" name="TextBox 32"/>
          <p:cNvSpPr txBox="1"/>
          <p:nvPr/>
        </p:nvSpPr>
        <p:spPr>
          <a:xfrm>
            <a:off x="3072384" y="8425180"/>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Volume and Pythagorean Design</a:t>
            </a:r>
            <a:r>
              <a:rPr sz="700" b="1" i="0">
                <a:solidFill>
                  <a:srgbClr val="6B2D8B"/>
                </a:solidFill>
                <a:latin typeface="Open Sans"/>
              </a:rPr>
              <a:t>  [8.G]</a:t>
            </a:r>
          </a:p>
          <a:p>
            <a:pPr algn="l">
              <a:lnSpc>
                <a:spcPct val="130000"/>
              </a:lnSpc>
            </a:pPr>
            <a:r>
              <a:rPr sz="800" b="0" i="0">
                <a:solidFill>
                  <a:srgbClr val="555555"/>
                </a:solidFill>
                <a:latin typeface="Open Sans"/>
              </a:rPr>
              <a:t>Design a box with a diagonal brace. Use the Pythagorean theorem to calculate the brace length. Compute the volume, then print and verify.</a:t>
            </a: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457200"/>
            <a:ext cx="6858000" cy="457200"/>
          </a:xfrm>
          <a:prstGeom prst="rect">
            <a:avLst/>
          </a:prstGeom>
          <a:noFill/>
        </p:spPr>
        <p:txBody>
          <a:bodyPr wrap="square" lIns="18288" rIns="18288" tIns="9144" bIns="9144" anchor="t">
            <a:spAutoFit/>
          </a:bodyPr>
          <a:lstStyle/>
          <a:p>
            <a:pPr algn="l"/>
            <a:r>
              <a:rPr sz="2000" b="1" i="0">
                <a:solidFill>
                  <a:srgbClr val="6B2D8B"/>
                </a:solidFill>
                <a:latin typeface="Open Sans"/>
              </a:rPr>
              <a:t>3D Printing</a:t>
            </a:r>
          </a:p>
        </p:txBody>
      </p:sp>
      <p:sp>
        <p:nvSpPr>
          <p:cNvPr id="3" name="TextBox 2"/>
          <p:cNvSpPr txBox="1"/>
          <p:nvPr/>
        </p:nvSpPr>
        <p:spPr>
          <a:xfrm>
            <a:off x="457200" y="822960"/>
            <a:ext cx="6858000" cy="274320"/>
          </a:xfrm>
          <a:prstGeom prst="rect">
            <a:avLst/>
          </a:prstGeom>
          <a:noFill/>
        </p:spPr>
        <p:txBody>
          <a:bodyPr wrap="square" lIns="18288" rIns="18288" tIns="9144" bIns="9144" anchor="t">
            <a:spAutoFit/>
          </a:bodyPr>
          <a:lstStyle/>
          <a:p>
            <a:pPr algn="l"/>
            <a:r>
              <a:rPr sz="1000" b="0" i="1">
                <a:solidFill>
                  <a:srgbClr val="666666"/>
                </a:solidFill>
                <a:latin typeface="Open Sans"/>
              </a:rPr>
              <a:t>Grade-level lessons (continued)</a:t>
            </a:r>
          </a:p>
        </p:txBody>
      </p:sp>
      <p:sp>
        <p:nvSpPr>
          <p:cNvPr id="4" name="Rounded Rectangle 3"/>
          <p:cNvSpPr/>
          <p:nvPr/>
        </p:nvSpPr>
        <p:spPr>
          <a:xfrm>
            <a:off x="457200" y="1234440"/>
            <a:ext cx="6858000" cy="292608"/>
          </a:xfrm>
          <a:prstGeom prst="roundRect">
            <a:avLst>
              <a:gd name="adj" fmla="val 0"/>
            </a:avLst>
          </a:prstGeom>
          <a:solidFill>
            <a:srgbClr val="6B2D8B"/>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5" name="TextBox 4"/>
          <p:cNvSpPr txBox="1"/>
          <p:nvPr/>
        </p:nvSpPr>
        <p:spPr>
          <a:xfrm>
            <a:off x="512064" y="1280160"/>
            <a:ext cx="82296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LEVEL</a:t>
            </a:r>
          </a:p>
        </p:txBody>
      </p:sp>
      <p:sp>
        <p:nvSpPr>
          <p:cNvPr id="6" name="TextBox 5"/>
          <p:cNvSpPr txBox="1"/>
          <p:nvPr/>
        </p:nvSpPr>
        <p:spPr>
          <a:xfrm>
            <a:off x="1426464" y="1280160"/>
            <a:ext cx="1554480" cy="237744"/>
          </a:xfrm>
          <a:prstGeom prst="rect">
            <a:avLst/>
          </a:prstGeom>
          <a:noFill/>
        </p:spPr>
        <p:txBody>
          <a:bodyPr wrap="square" lIns="18288" rIns="18288" tIns="9144" bIns="9144" anchor="ctr">
            <a:spAutoFit/>
          </a:bodyPr>
          <a:lstStyle/>
          <a:p>
            <a:pPr algn="l"/>
            <a:r>
              <a:rPr sz="900" b="1" i="0">
                <a:solidFill>
                  <a:srgbClr val="FFFFFF"/>
                </a:solidFill>
                <a:latin typeface="Open Sans"/>
              </a:rPr>
              <a:t>TOPIC</a:t>
            </a:r>
          </a:p>
        </p:txBody>
      </p:sp>
      <p:sp>
        <p:nvSpPr>
          <p:cNvPr id="7" name="TextBox 6"/>
          <p:cNvSpPr txBox="1"/>
          <p:nvPr/>
        </p:nvSpPr>
        <p:spPr>
          <a:xfrm>
            <a:off x="3072384" y="1280160"/>
            <a:ext cx="420624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LESSON</a:t>
            </a:r>
          </a:p>
        </p:txBody>
      </p:sp>
      <p:sp>
        <p:nvSpPr>
          <p:cNvPr id="8" name="Rectangle 7"/>
          <p:cNvSpPr/>
          <p:nvPr/>
        </p:nvSpPr>
        <p:spPr>
          <a:xfrm>
            <a:off x="457200" y="1527048"/>
            <a:ext cx="6858000" cy="69113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9" name="TextBox 8"/>
          <p:cNvSpPr txBox="1"/>
          <p:nvPr/>
        </p:nvSpPr>
        <p:spPr>
          <a:xfrm>
            <a:off x="512064" y="1572768"/>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Geometry</a:t>
            </a:r>
          </a:p>
        </p:txBody>
      </p:sp>
      <p:sp>
        <p:nvSpPr>
          <p:cNvPr id="10" name="TextBox 9"/>
          <p:cNvSpPr txBox="1"/>
          <p:nvPr/>
        </p:nvSpPr>
        <p:spPr>
          <a:xfrm>
            <a:off x="1426464" y="1572768"/>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Geometric reasoning, proofs, transformations, and congruence</a:t>
            </a:r>
          </a:p>
        </p:txBody>
      </p:sp>
      <p:sp>
        <p:nvSpPr>
          <p:cNvPr id="11" name="TextBox 10"/>
          <p:cNvSpPr txBox="1"/>
          <p:nvPr/>
        </p:nvSpPr>
        <p:spPr>
          <a:xfrm>
            <a:off x="3072384" y="1563624"/>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Transformations in CAD</a:t>
            </a:r>
            <a:r>
              <a:rPr sz="700" b="1" i="0">
                <a:solidFill>
                  <a:srgbClr val="6B2D8B"/>
                </a:solidFill>
                <a:latin typeface="Open Sans"/>
              </a:rPr>
              <a:t>  [G.CO]</a:t>
            </a:r>
          </a:p>
          <a:p>
            <a:pPr algn="l">
              <a:lnSpc>
                <a:spcPct val="130000"/>
              </a:lnSpc>
            </a:pPr>
            <a:r>
              <a:rPr sz="800" b="0" i="0">
                <a:solidFill>
                  <a:srgbClr val="555555"/>
                </a:solidFill>
                <a:latin typeface="Open Sans"/>
              </a:rPr>
              <a:t>Apply translations, rotations, and reflections to design parts in CAD software. Verify congruence between mirrored components. Print and test fit.</a:t>
            </a:r>
          </a:p>
        </p:txBody>
      </p:sp>
      <p:sp>
        <p:nvSpPr>
          <p:cNvPr id="12" name="TextBox 11"/>
          <p:cNvSpPr txBox="1"/>
          <p:nvPr/>
        </p:nvSpPr>
        <p:spPr>
          <a:xfrm>
            <a:off x="512064" y="2263902"/>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Geometry</a:t>
            </a:r>
          </a:p>
        </p:txBody>
      </p:sp>
      <p:sp>
        <p:nvSpPr>
          <p:cNvPr id="13" name="TextBox 12"/>
          <p:cNvSpPr txBox="1"/>
          <p:nvPr/>
        </p:nvSpPr>
        <p:spPr>
          <a:xfrm>
            <a:off x="1426464" y="2263902"/>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Right triangle trigonometry, circles, volume, and surface area</a:t>
            </a:r>
          </a:p>
        </p:txBody>
      </p:sp>
      <p:sp>
        <p:nvSpPr>
          <p:cNvPr id="14" name="TextBox 13"/>
          <p:cNvSpPr txBox="1"/>
          <p:nvPr/>
        </p:nvSpPr>
        <p:spPr>
          <a:xfrm>
            <a:off x="3072384" y="2254758"/>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Volume &amp; Surface Area</a:t>
            </a:r>
            <a:r>
              <a:rPr sz="700" b="1" i="0">
                <a:solidFill>
                  <a:srgbClr val="6B2D8B"/>
                </a:solidFill>
                <a:latin typeface="Open Sans"/>
              </a:rPr>
              <a:t>  [G.GMD]</a:t>
            </a:r>
          </a:p>
          <a:p>
            <a:pPr algn="l">
              <a:lnSpc>
                <a:spcPct val="130000"/>
              </a:lnSpc>
            </a:pPr>
            <a:r>
              <a:rPr sz="800" b="0" i="0">
                <a:solidFill>
                  <a:srgbClr val="555555"/>
                </a:solidFill>
                <a:latin typeface="Open Sans"/>
              </a:rPr>
              <a:t>Design cylinders, cones, and spheres in CAD. Calculate volume and surface area from formulas before printing. Measure the finished piece and compare - how close is reality to the math?</a:t>
            </a:r>
          </a:p>
        </p:txBody>
      </p:sp>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457200"/>
            <a:ext cx="4754880" cy="502920"/>
          </a:xfrm>
          <a:prstGeom prst="rect">
            <a:avLst/>
          </a:prstGeom>
          <a:noFill/>
        </p:spPr>
        <p:txBody>
          <a:bodyPr wrap="square" lIns="18288" rIns="18288" tIns="9144" bIns="9144" anchor="t">
            <a:spAutoFit/>
          </a:bodyPr>
          <a:lstStyle/>
          <a:p>
            <a:pPr algn="l"/>
            <a:r>
              <a:rPr sz="2400" b="1" i="0">
                <a:solidFill>
                  <a:srgbClr val="1A1A2E"/>
                </a:solidFill>
                <a:latin typeface="Open Sans"/>
              </a:rPr>
              <a:t>Lockpicking 101</a:t>
            </a:r>
          </a:p>
        </p:txBody>
      </p:sp>
      <p:sp>
        <p:nvSpPr>
          <p:cNvPr id="3" name="Rounded Rectangle 2"/>
          <p:cNvSpPr/>
          <p:nvPr/>
        </p:nvSpPr>
        <p:spPr>
          <a:xfrm>
            <a:off x="5303520" y="502920"/>
            <a:ext cx="2011680" cy="292608"/>
          </a:xfrm>
          <a:prstGeom prst="roundRect">
            <a:avLst>
              <a:gd name="adj" fmla="val 40000"/>
            </a:avLst>
          </a:prstGeom>
          <a:solidFill>
            <a:srgbClr val="1A1A2E"/>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4" name="TextBox 3"/>
          <p:cNvSpPr txBox="1"/>
          <p:nvPr/>
        </p:nvSpPr>
        <p:spPr>
          <a:xfrm>
            <a:off x="5303520" y="530352"/>
            <a:ext cx="2011680" cy="237744"/>
          </a:xfrm>
          <a:prstGeom prst="rect">
            <a:avLst/>
          </a:prstGeom>
          <a:noFill/>
        </p:spPr>
        <p:txBody>
          <a:bodyPr wrap="square" lIns="18288" rIns="18288" tIns="9144" bIns="9144" anchor="ctr">
            <a:spAutoFit/>
          </a:bodyPr>
          <a:lstStyle/>
          <a:p>
            <a:pPr algn="ctr"/>
            <a:r>
              <a:rPr sz="800" b="1" i="0">
                <a:solidFill>
                  <a:srgbClr val="FFFFFF"/>
                </a:solidFill>
                <a:latin typeface="Open Sans"/>
              </a:rPr>
              <a:t>Cybersecurity &amp; Code</a:t>
            </a:r>
          </a:p>
        </p:txBody>
      </p:sp>
      <p:pic>
        <p:nvPicPr>
          <p:cNvPr id="5" name="Picture 4" descr="lockpicking.jpg"/>
          <p:cNvPicPr>
            <a:picLocks noChangeAspect="1"/>
          </p:cNvPicPr>
          <p:nvPr/>
        </p:nvPicPr>
        <p:blipFill>
          <a:blip r:embed="rId2"/>
          <a:stretch>
            <a:fillRect/>
          </a:stretch>
        </p:blipFill>
        <p:spPr>
          <a:xfrm>
            <a:off x="457200" y="1005840"/>
            <a:ext cx="6858000" cy="2286000"/>
          </a:xfrm>
          <a:prstGeom prst="roundRect">
            <a:avLst>
              <a:gd name="adj" fmla="val 4000"/>
            </a:avLst>
          </a:prstGeom>
        </p:spPr>
      </p:pic>
      <p:sp>
        <p:nvSpPr>
          <p:cNvPr id="6" name="TextBox 5"/>
          <p:cNvSpPr txBox="1"/>
          <p:nvPr/>
        </p:nvSpPr>
        <p:spPr>
          <a:xfrm>
            <a:off x="457200" y="3383280"/>
            <a:ext cx="6858000" cy="640080"/>
          </a:xfrm>
          <a:prstGeom prst="rect">
            <a:avLst/>
          </a:prstGeom>
          <a:noFill/>
        </p:spPr>
        <p:txBody>
          <a:bodyPr wrap="square" lIns="36576" rIns="36576" tIns="18288" bIns="18288" anchor="t">
            <a:spAutoFit/>
          </a:bodyPr>
          <a:lstStyle/>
          <a:p>
            <a:pPr algn="l">
              <a:lnSpc>
                <a:spcPct val="140000"/>
              </a:lnSpc>
            </a:pPr>
            <a:r>
              <a:rPr sz="1300" b="0" i="1">
                <a:solidFill>
                  <a:srgbClr val="2D3142"/>
                </a:solidFill>
                <a:latin typeface="Open Sans"/>
              </a:rPr>
              <a:t>Understand physical security by learning how locks work!</a:t>
            </a:r>
          </a:p>
        </p:txBody>
      </p:sp>
      <p:sp>
        <p:nvSpPr>
          <p:cNvPr id="7" name="Rounded Rectangle 6"/>
          <p:cNvSpPr/>
          <p:nvPr/>
        </p:nvSpPr>
        <p:spPr>
          <a:xfrm>
            <a:off x="457200" y="4160520"/>
            <a:ext cx="5760720" cy="914400"/>
          </a:xfrm>
          <a:prstGeom prst="roundRect">
            <a:avLst>
              <a:gd name="adj" fmla="val 5000"/>
            </a:avLst>
          </a:prstGeom>
          <a:solidFill>
            <a:srgbClr val="F8F9FA"/>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8" name="Rectangle 7"/>
          <p:cNvSpPr/>
          <p:nvPr/>
        </p:nvSpPr>
        <p:spPr>
          <a:xfrm>
            <a:off x="457200" y="4160520"/>
            <a:ext cx="36576" cy="914400"/>
          </a:xfrm>
          <a:prstGeom prst="rect">
            <a:avLst/>
          </a:prstGeom>
          <a:solidFill>
            <a:srgbClr val="1A1A2E"/>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9" name="TextBox 8"/>
          <p:cNvSpPr txBox="1"/>
          <p:nvPr/>
        </p:nvSpPr>
        <p:spPr>
          <a:xfrm>
            <a:off x="566928" y="4233672"/>
            <a:ext cx="5596128" cy="822960"/>
          </a:xfrm>
          <a:prstGeom prst="rect">
            <a:avLst/>
          </a:prstGeom>
          <a:noFill/>
        </p:spPr>
        <p:txBody>
          <a:bodyPr wrap="square" lIns="36576" rIns="36576" tIns="18288" bIns="18288" anchor="t">
            <a:spAutoFit/>
          </a:bodyPr>
          <a:lstStyle/>
          <a:p>
            <a:pPr algn="l">
              <a:lnSpc>
                <a:spcPct val="130000"/>
              </a:lnSpc>
            </a:pPr>
            <a:r>
              <a:rPr sz="1100" b="1" i="0">
                <a:solidFill>
                  <a:srgbClr val="1A1A2E"/>
                </a:solidFill>
                <a:latin typeface="Open Sans"/>
              </a:rPr>
              <a:t>Space needed: </a:t>
            </a:r>
            <a:r>
              <a:rPr sz="1100" b="0" i="0">
                <a:solidFill>
                  <a:srgbClr val="2D3142"/>
                </a:solidFill>
                <a:latin typeface="Open Sans"/>
              </a:rPr>
              <a:t>Tables and chairs</a:t>
            </a:r>
          </a:p>
          <a:p>
            <a:pPr algn="l">
              <a:lnSpc>
                <a:spcPct val="130000"/>
              </a:lnSpc>
            </a:pPr>
            <a:r>
              <a:rPr sz="1100" b="1" i="0">
                <a:solidFill>
                  <a:srgbClr val="1A1A2E"/>
                </a:solidFill>
                <a:latin typeface="Open Sans"/>
              </a:rPr>
              <a:t>Online: </a:t>
            </a:r>
            <a:r>
              <a:rPr sz="1000" b="0" i="0">
                <a:solidFill>
                  <a:srgbClr val="1A1A2E"/>
                </a:solidFill>
                <a:latin typeface="Courier New"/>
              </a:rPr>
              <a:t>/programs/lockpicking/</a:t>
            </a:r>
          </a:p>
        </p:txBody>
      </p:sp>
      <p:pic>
        <p:nvPicPr>
          <p:cNvPr id="10" name="Picture 9" descr="lockpicking.png"/>
          <p:cNvPicPr>
            <a:picLocks noChangeAspect="1"/>
          </p:cNvPicPr>
          <p:nvPr/>
        </p:nvPicPr>
        <p:blipFill>
          <a:blip r:embed="rId3"/>
          <a:stretch>
            <a:fillRect/>
          </a:stretch>
        </p:blipFill>
        <p:spPr>
          <a:xfrm>
            <a:off x="6400800" y="4160520"/>
            <a:ext cx="914400" cy="914400"/>
          </a:xfrm>
          <a:prstGeom prst="rect">
            <a:avLst/>
          </a:prstGeom>
        </p:spPr>
      </p:pic>
      <p:sp>
        <p:nvSpPr>
          <p:cNvPr id="11" name="TextBox 10"/>
          <p:cNvSpPr txBox="1"/>
          <p:nvPr/>
        </p:nvSpPr>
        <p:spPr>
          <a:xfrm>
            <a:off x="6400800" y="5093207"/>
            <a:ext cx="914400" cy="228600"/>
          </a:xfrm>
          <a:prstGeom prst="rect">
            <a:avLst/>
          </a:prstGeom>
          <a:noFill/>
        </p:spPr>
        <p:txBody>
          <a:bodyPr wrap="square" lIns="18288" rIns="18288" tIns="9144" bIns="9144" anchor="t">
            <a:spAutoFit/>
          </a:bodyPr>
          <a:lstStyle/>
          <a:p>
            <a:pPr algn="ctr"/>
            <a:r>
              <a:rPr sz="700" b="0" i="0">
                <a:solidFill>
                  <a:srgbClr val="666666"/>
                </a:solidFill>
                <a:latin typeface="Courier New"/>
              </a:rPr>
              <a:t>lockpicking</a:t>
            </a:r>
          </a:p>
        </p:txBody>
      </p:sp>
      <p:sp>
        <p:nvSpPr>
          <p:cNvPr id="12" name="Rounded Rectangle 11"/>
          <p:cNvSpPr/>
          <p:nvPr/>
        </p:nvSpPr>
        <p:spPr>
          <a:xfrm>
            <a:off x="457200" y="5257800"/>
            <a:ext cx="6858000" cy="292608"/>
          </a:xfrm>
          <a:prstGeom prst="roundRect">
            <a:avLst>
              <a:gd name="adj" fmla="val 0"/>
            </a:avLst>
          </a:prstGeom>
          <a:solidFill>
            <a:srgbClr val="1A1A2E"/>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3" name="TextBox 12"/>
          <p:cNvSpPr txBox="1"/>
          <p:nvPr/>
        </p:nvSpPr>
        <p:spPr>
          <a:xfrm>
            <a:off x="512064" y="5303520"/>
            <a:ext cx="82296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LEVEL</a:t>
            </a:r>
          </a:p>
        </p:txBody>
      </p:sp>
      <p:sp>
        <p:nvSpPr>
          <p:cNvPr id="14" name="TextBox 13"/>
          <p:cNvSpPr txBox="1"/>
          <p:nvPr/>
        </p:nvSpPr>
        <p:spPr>
          <a:xfrm>
            <a:off x="1426464" y="5303520"/>
            <a:ext cx="1554480" cy="237744"/>
          </a:xfrm>
          <a:prstGeom prst="rect">
            <a:avLst/>
          </a:prstGeom>
          <a:noFill/>
        </p:spPr>
        <p:txBody>
          <a:bodyPr wrap="square" lIns="18288" rIns="18288" tIns="9144" bIns="9144" anchor="ctr">
            <a:spAutoFit/>
          </a:bodyPr>
          <a:lstStyle/>
          <a:p>
            <a:pPr algn="l"/>
            <a:r>
              <a:rPr sz="900" b="1" i="0">
                <a:solidFill>
                  <a:srgbClr val="FFFFFF"/>
                </a:solidFill>
                <a:latin typeface="Open Sans"/>
              </a:rPr>
              <a:t>TOPIC</a:t>
            </a:r>
          </a:p>
        </p:txBody>
      </p:sp>
      <p:sp>
        <p:nvSpPr>
          <p:cNvPr id="15" name="TextBox 14"/>
          <p:cNvSpPr txBox="1"/>
          <p:nvPr/>
        </p:nvSpPr>
        <p:spPr>
          <a:xfrm>
            <a:off x="3072384" y="5303520"/>
            <a:ext cx="420624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LESSON</a:t>
            </a:r>
          </a:p>
        </p:txBody>
      </p:sp>
      <p:sp>
        <p:nvSpPr>
          <p:cNvPr id="16" name="Rectangle 15"/>
          <p:cNvSpPr/>
          <p:nvPr/>
        </p:nvSpPr>
        <p:spPr>
          <a:xfrm>
            <a:off x="457200" y="5550408"/>
            <a:ext cx="6858000" cy="69113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7" name="TextBox 16"/>
          <p:cNvSpPr txBox="1"/>
          <p:nvPr/>
        </p:nvSpPr>
        <p:spPr>
          <a:xfrm>
            <a:off x="512064" y="5596128"/>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4th Grade</a:t>
            </a:r>
          </a:p>
        </p:txBody>
      </p:sp>
      <p:sp>
        <p:nvSpPr>
          <p:cNvPr id="18" name="TextBox 17"/>
          <p:cNvSpPr txBox="1"/>
          <p:nvPr/>
        </p:nvSpPr>
        <p:spPr>
          <a:xfrm>
            <a:off x="1426464" y="5596128"/>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Light, Sound, &amp; Motion</a:t>
            </a:r>
          </a:p>
        </p:txBody>
      </p:sp>
      <p:sp>
        <p:nvSpPr>
          <p:cNvPr id="19" name="TextBox 18"/>
          <p:cNvSpPr txBox="1"/>
          <p:nvPr/>
        </p:nvSpPr>
        <p:spPr>
          <a:xfrm>
            <a:off x="3072384" y="5586984"/>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Balanced Until It's Not</a:t>
            </a:r>
            <a:r>
              <a:rPr sz="700" b="1" i="0">
                <a:solidFill>
                  <a:srgbClr val="1A1A2E"/>
                </a:solidFill>
                <a:latin typeface="Open Sans"/>
              </a:rPr>
              <a:t>  [S4P3]</a:t>
            </a:r>
          </a:p>
          <a:p>
            <a:pPr algn="l">
              <a:lnSpc>
                <a:spcPct val="130000"/>
              </a:lnSpc>
            </a:pPr>
            <a:r>
              <a:rPr sz="800" b="0" i="0">
                <a:solidFill>
                  <a:srgbClr val="555555"/>
                </a:solidFill>
                <a:latin typeface="Open Sans"/>
              </a:rPr>
              <a:t>Feel the moment when a lock gives up. You're pressing the pins and turning the plug - the lock resists and then suddenly it doesn't. What changed about the forces inside at that instant?</a:t>
            </a:r>
          </a:p>
        </p:txBody>
      </p:sp>
      <p:sp>
        <p:nvSpPr>
          <p:cNvPr id="20" name="TextBox 19"/>
          <p:cNvSpPr txBox="1"/>
          <p:nvPr/>
        </p:nvSpPr>
        <p:spPr>
          <a:xfrm>
            <a:off x="512064" y="6287262"/>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8th Grade</a:t>
            </a:r>
          </a:p>
        </p:txBody>
      </p:sp>
      <p:sp>
        <p:nvSpPr>
          <p:cNvPr id="21" name="TextBox 20"/>
          <p:cNvSpPr txBox="1"/>
          <p:nvPr/>
        </p:nvSpPr>
        <p:spPr>
          <a:xfrm>
            <a:off x="1426464" y="6287262"/>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Force/Energy</a:t>
            </a:r>
          </a:p>
        </p:txBody>
      </p:sp>
      <p:sp>
        <p:nvSpPr>
          <p:cNvPr id="22" name="TextBox 21"/>
          <p:cNvSpPr txBox="1"/>
          <p:nvPr/>
        </p:nvSpPr>
        <p:spPr>
          <a:xfrm>
            <a:off x="3072384" y="6278118"/>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Torque vs. Friction</a:t>
            </a:r>
            <a:r>
              <a:rPr sz="700" b="1" i="0">
                <a:solidFill>
                  <a:srgbClr val="1A1A2E"/>
                </a:solidFill>
                <a:latin typeface="Open Sans"/>
              </a:rPr>
              <a:t>  [S8P3]</a:t>
            </a:r>
          </a:p>
          <a:p>
            <a:pPr algn="l">
              <a:lnSpc>
                <a:spcPct val="130000"/>
              </a:lnSpc>
            </a:pPr>
            <a:r>
              <a:rPr sz="800" b="0" i="0">
                <a:solidFill>
                  <a:srgbClr val="555555"/>
                </a:solidFill>
                <a:latin typeface="Open Sans"/>
              </a:rPr>
              <a:t>Apply steady torque on the plug while pressing each pin up in turn. The plug holds - until it doesn't. What forces were in equilibrium before that moment, and which one wins when the lock gives up?</a:t>
            </a:r>
          </a:p>
        </p:txBody>
      </p:sp>
      <p:sp>
        <p:nvSpPr>
          <p:cNvPr id="23" name="Rectangle 22"/>
          <p:cNvSpPr/>
          <p:nvPr/>
        </p:nvSpPr>
        <p:spPr>
          <a:xfrm>
            <a:off x="457200" y="6932676"/>
            <a:ext cx="6858000" cy="82321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24" name="TextBox 23"/>
          <p:cNvSpPr txBox="1"/>
          <p:nvPr/>
        </p:nvSpPr>
        <p:spPr>
          <a:xfrm>
            <a:off x="512064" y="6978396"/>
            <a:ext cx="822960" cy="750062"/>
          </a:xfrm>
          <a:prstGeom prst="rect">
            <a:avLst/>
          </a:prstGeom>
          <a:noFill/>
        </p:spPr>
        <p:txBody>
          <a:bodyPr wrap="square" lIns="18288" rIns="18288" tIns="9144" bIns="9144" anchor="t">
            <a:spAutoFit/>
          </a:bodyPr>
          <a:lstStyle/>
          <a:p>
            <a:pPr algn="l"/>
            <a:r>
              <a:rPr sz="900" b="0" i="0">
                <a:solidFill>
                  <a:srgbClr val="2D3142"/>
                </a:solidFill>
                <a:latin typeface="Open Sans"/>
              </a:rPr>
              <a:t>Physics</a:t>
            </a:r>
          </a:p>
        </p:txBody>
      </p:sp>
      <p:sp>
        <p:nvSpPr>
          <p:cNvPr id="25" name="TextBox 24"/>
          <p:cNvSpPr txBox="1"/>
          <p:nvPr/>
        </p:nvSpPr>
        <p:spPr>
          <a:xfrm>
            <a:off x="1426464" y="6978396"/>
            <a:ext cx="1554480" cy="75006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Kinematics (motion), Newton's Laws, gravity, and energy</a:t>
            </a:r>
          </a:p>
        </p:txBody>
      </p:sp>
      <p:sp>
        <p:nvSpPr>
          <p:cNvPr id="26" name="TextBox 25"/>
          <p:cNvSpPr txBox="1"/>
          <p:nvPr/>
        </p:nvSpPr>
        <p:spPr>
          <a:xfrm>
            <a:off x="3072384" y="6969252"/>
            <a:ext cx="4206240" cy="76835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Free Body of a Pin Stack</a:t>
            </a:r>
            <a:r>
              <a:rPr sz="700" b="1" i="0">
                <a:solidFill>
                  <a:srgbClr val="1A1A2E"/>
                </a:solidFill>
                <a:latin typeface="Open Sans"/>
              </a:rPr>
              <a:t>  [SP2]</a:t>
            </a:r>
          </a:p>
          <a:p>
            <a:pPr algn="l">
              <a:lnSpc>
                <a:spcPct val="130000"/>
              </a:lnSpc>
            </a:pPr>
            <a:r>
              <a:rPr sz="800" b="0" i="0">
                <a:solidFill>
                  <a:srgbClr val="555555"/>
                </a:solidFill>
                <a:latin typeface="Open Sans"/>
              </a:rPr>
              <a:t>Draw the free-body diagram for a pin stack inside a locked cylinder: spring from above, pick force from below, friction and normal force from the walls. What configuration makes the torque on the plug non-zero? Why can't you pick the pins in any order?</a:t>
            </a:r>
          </a:p>
        </p:txBody>
      </p:sp>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457200"/>
            <a:ext cx="4754880" cy="502920"/>
          </a:xfrm>
          <a:prstGeom prst="rect">
            <a:avLst/>
          </a:prstGeom>
          <a:noFill/>
        </p:spPr>
        <p:txBody>
          <a:bodyPr wrap="square" lIns="18288" rIns="18288" tIns="9144" bIns="9144" anchor="t">
            <a:spAutoFit/>
          </a:bodyPr>
          <a:lstStyle/>
          <a:p>
            <a:pPr algn="l"/>
            <a:r>
              <a:rPr sz="2400" b="1" i="0">
                <a:solidFill>
                  <a:srgbClr val="1A1A2E"/>
                </a:solidFill>
                <a:latin typeface="Open Sans"/>
              </a:rPr>
              <a:t>Ethical Hacking Intro</a:t>
            </a:r>
          </a:p>
        </p:txBody>
      </p:sp>
      <p:sp>
        <p:nvSpPr>
          <p:cNvPr id="3" name="Rounded Rectangle 2"/>
          <p:cNvSpPr/>
          <p:nvPr/>
        </p:nvSpPr>
        <p:spPr>
          <a:xfrm>
            <a:off x="5303520" y="502920"/>
            <a:ext cx="2011680" cy="292608"/>
          </a:xfrm>
          <a:prstGeom prst="roundRect">
            <a:avLst>
              <a:gd name="adj" fmla="val 40000"/>
            </a:avLst>
          </a:prstGeom>
          <a:solidFill>
            <a:srgbClr val="1A1A2E"/>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4" name="TextBox 3"/>
          <p:cNvSpPr txBox="1"/>
          <p:nvPr/>
        </p:nvSpPr>
        <p:spPr>
          <a:xfrm>
            <a:off x="5303520" y="530352"/>
            <a:ext cx="2011680" cy="237744"/>
          </a:xfrm>
          <a:prstGeom prst="rect">
            <a:avLst/>
          </a:prstGeom>
          <a:noFill/>
        </p:spPr>
        <p:txBody>
          <a:bodyPr wrap="square" lIns="18288" rIns="18288" tIns="9144" bIns="9144" anchor="ctr">
            <a:spAutoFit/>
          </a:bodyPr>
          <a:lstStyle/>
          <a:p>
            <a:pPr algn="ctr"/>
            <a:r>
              <a:rPr sz="800" b="1" i="0">
                <a:solidFill>
                  <a:srgbClr val="FFFFFF"/>
                </a:solidFill>
                <a:latin typeface="Open Sans"/>
              </a:rPr>
              <a:t>Cybersecurity &amp; Code</a:t>
            </a:r>
          </a:p>
        </p:txBody>
      </p:sp>
      <p:pic>
        <p:nvPicPr>
          <p:cNvPr id="5" name="Picture 4" descr="ethical-hacking.jpg"/>
          <p:cNvPicPr>
            <a:picLocks noChangeAspect="1"/>
          </p:cNvPicPr>
          <p:nvPr/>
        </p:nvPicPr>
        <p:blipFill>
          <a:blip r:embed="rId2"/>
          <a:stretch>
            <a:fillRect/>
          </a:stretch>
        </p:blipFill>
        <p:spPr>
          <a:xfrm>
            <a:off x="457200" y="1005840"/>
            <a:ext cx="6858000" cy="2286000"/>
          </a:xfrm>
          <a:prstGeom prst="roundRect">
            <a:avLst>
              <a:gd name="adj" fmla="val 4000"/>
            </a:avLst>
          </a:prstGeom>
        </p:spPr>
      </p:pic>
      <p:sp>
        <p:nvSpPr>
          <p:cNvPr id="6" name="TextBox 5"/>
          <p:cNvSpPr txBox="1"/>
          <p:nvPr/>
        </p:nvSpPr>
        <p:spPr>
          <a:xfrm>
            <a:off x="457200" y="3383280"/>
            <a:ext cx="6858000" cy="640080"/>
          </a:xfrm>
          <a:prstGeom prst="rect">
            <a:avLst/>
          </a:prstGeom>
          <a:noFill/>
        </p:spPr>
        <p:txBody>
          <a:bodyPr wrap="square" lIns="36576" rIns="36576" tIns="18288" bIns="18288" anchor="t">
            <a:spAutoFit/>
          </a:bodyPr>
          <a:lstStyle/>
          <a:p>
            <a:pPr algn="l">
              <a:lnSpc>
                <a:spcPct val="140000"/>
              </a:lnSpc>
            </a:pPr>
            <a:r>
              <a:rPr sz="1300" b="0" i="1">
                <a:solidFill>
                  <a:srgbClr val="2D3142"/>
                </a:solidFill>
                <a:latin typeface="Open Sans"/>
              </a:rPr>
              <a:t>Learn cybersecurity through hands-on hacking challenges!</a:t>
            </a:r>
          </a:p>
        </p:txBody>
      </p:sp>
      <p:sp>
        <p:nvSpPr>
          <p:cNvPr id="7" name="Rounded Rectangle 6"/>
          <p:cNvSpPr/>
          <p:nvPr/>
        </p:nvSpPr>
        <p:spPr>
          <a:xfrm>
            <a:off x="457200" y="4160520"/>
            <a:ext cx="5760720" cy="914400"/>
          </a:xfrm>
          <a:prstGeom prst="roundRect">
            <a:avLst>
              <a:gd name="adj" fmla="val 5000"/>
            </a:avLst>
          </a:prstGeom>
          <a:solidFill>
            <a:srgbClr val="F8F9FA"/>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8" name="Rectangle 7"/>
          <p:cNvSpPr/>
          <p:nvPr/>
        </p:nvSpPr>
        <p:spPr>
          <a:xfrm>
            <a:off x="457200" y="4160520"/>
            <a:ext cx="36576" cy="914400"/>
          </a:xfrm>
          <a:prstGeom prst="rect">
            <a:avLst/>
          </a:prstGeom>
          <a:solidFill>
            <a:srgbClr val="1A1A2E"/>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9" name="TextBox 8"/>
          <p:cNvSpPr txBox="1"/>
          <p:nvPr/>
        </p:nvSpPr>
        <p:spPr>
          <a:xfrm>
            <a:off x="566928" y="4233672"/>
            <a:ext cx="5596128" cy="822960"/>
          </a:xfrm>
          <a:prstGeom prst="rect">
            <a:avLst/>
          </a:prstGeom>
          <a:noFill/>
        </p:spPr>
        <p:txBody>
          <a:bodyPr wrap="square" lIns="36576" rIns="36576" tIns="18288" bIns="18288" anchor="t">
            <a:spAutoFit/>
          </a:bodyPr>
          <a:lstStyle/>
          <a:p>
            <a:pPr algn="l">
              <a:lnSpc>
                <a:spcPct val="130000"/>
              </a:lnSpc>
            </a:pPr>
            <a:r>
              <a:rPr sz="1100" b="1" i="0">
                <a:solidFill>
                  <a:srgbClr val="1A1A2E"/>
                </a:solidFill>
                <a:latin typeface="Open Sans"/>
              </a:rPr>
              <a:t>Space needed: </a:t>
            </a:r>
            <a:r>
              <a:rPr sz="1100" b="0" i="0">
                <a:solidFill>
                  <a:srgbClr val="2D3142"/>
                </a:solidFill>
                <a:latin typeface="Open Sans"/>
              </a:rPr>
              <a:t>Tables with computers and internet access</a:t>
            </a:r>
          </a:p>
          <a:p>
            <a:pPr algn="l">
              <a:lnSpc>
                <a:spcPct val="130000"/>
              </a:lnSpc>
            </a:pPr>
            <a:r>
              <a:rPr sz="1100" b="1" i="0">
                <a:solidFill>
                  <a:srgbClr val="1A1A2E"/>
                </a:solidFill>
                <a:latin typeface="Open Sans"/>
              </a:rPr>
              <a:t>Online: </a:t>
            </a:r>
            <a:r>
              <a:rPr sz="1000" b="0" i="0">
                <a:solidFill>
                  <a:srgbClr val="1A1A2E"/>
                </a:solidFill>
                <a:latin typeface="Courier New"/>
              </a:rPr>
              <a:t>/programs/ethical-hacking/</a:t>
            </a:r>
          </a:p>
        </p:txBody>
      </p:sp>
      <p:pic>
        <p:nvPicPr>
          <p:cNvPr id="10" name="Picture 9" descr="ethical-hacking.png"/>
          <p:cNvPicPr>
            <a:picLocks noChangeAspect="1"/>
          </p:cNvPicPr>
          <p:nvPr/>
        </p:nvPicPr>
        <p:blipFill>
          <a:blip r:embed="rId3"/>
          <a:stretch>
            <a:fillRect/>
          </a:stretch>
        </p:blipFill>
        <p:spPr>
          <a:xfrm>
            <a:off x="6400800" y="4160520"/>
            <a:ext cx="914400" cy="914400"/>
          </a:xfrm>
          <a:prstGeom prst="rect">
            <a:avLst/>
          </a:prstGeom>
        </p:spPr>
      </p:pic>
      <p:sp>
        <p:nvSpPr>
          <p:cNvPr id="11" name="TextBox 10"/>
          <p:cNvSpPr txBox="1"/>
          <p:nvPr/>
        </p:nvSpPr>
        <p:spPr>
          <a:xfrm>
            <a:off x="6400800" y="5093207"/>
            <a:ext cx="914400" cy="228600"/>
          </a:xfrm>
          <a:prstGeom prst="rect">
            <a:avLst/>
          </a:prstGeom>
          <a:noFill/>
        </p:spPr>
        <p:txBody>
          <a:bodyPr wrap="square" lIns="18288" rIns="18288" tIns="9144" bIns="9144" anchor="t">
            <a:spAutoFit/>
          </a:bodyPr>
          <a:lstStyle/>
          <a:p>
            <a:pPr algn="ctr"/>
            <a:r>
              <a:rPr sz="700" b="0" i="0">
                <a:solidFill>
                  <a:srgbClr val="666666"/>
                </a:solidFill>
                <a:latin typeface="Courier New"/>
              </a:rPr>
              <a:t>ethical-hackin</a:t>
            </a:r>
          </a:p>
        </p:txBody>
      </p:sp>
      <p:sp>
        <p:nvSpPr>
          <p:cNvPr id="12" name="Rounded Rectangle 11"/>
          <p:cNvSpPr/>
          <p:nvPr/>
        </p:nvSpPr>
        <p:spPr>
          <a:xfrm>
            <a:off x="457200" y="5257800"/>
            <a:ext cx="6858000" cy="292608"/>
          </a:xfrm>
          <a:prstGeom prst="roundRect">
            <a:avLst>
              <a:gd name="adj" fmla="val 0"/>
            </a:avLst>
          </a:prstGeom>
          <a:solidFill>
            <a:srgbClr val="1A1A2E"/>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3" name="TextBox 12"/>
          <p:cNvSpPr txBox="1"/>
          <p:nvPr/>
        </p:nvSpPr>
        <p:spPr>
          <a:xfrm>
            <a:off x="512064" y="5303520"/>
            <a:ext cx="82296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LEVEL</a:t>
            </a:r>
          </a:p>
        </p:txBody>
      </p:sp>
      <p:sp>
        <p:nvSpPr>
          <p:cNvPr id="14" name="TextBox 13"/>
          <p:cNvSpPr txBox="1"/>
          <p:nvPr/>
        </p:nvSpPr>
        <p:spPr>
          <a:xfrm>
            <a:off x="1426464" y="5303520"/>
            <a:ext cx="1554480" cy="237744"/>
          </a:xfrm>
          <a:prstGeom prst="rect">
            <a:avLst/>
          </a:prstGeom>
          <a:noFill/>
        </p:spPr>
        <p:txBody>
          <a:bodyPr wrap="square" lIns="18288" rIns="18288" tIns="9144" bIns="9144" anchor="ctr">
            <a:spAutoFit/>
          </a:bodyPr>
          <a:lstStyle/>
          <a:p>
            <a:pPr algn="l"/>
            <a:r>
              <a:rPr sz="900" b="1" i="0">
                <a:solidFill>
                  <a:srgbClr val="FFFFFF"/>
                </a:solidFill>
                <a:latin typeface="Open Sans"/>
              </a:rPr>
              <a:t>TOPIC</a:t>
            </a:r>
          </a:p>
        </p:txBody>
      </p:sp>
      <p:sp>
        <p:nvSpPr>
          <p:cNvPr id="15" name="TextBox 14"/>
          <p:cNvSpPr txBox="1"/>
          <p:nvPr/>
        </p:nvSpPr>
        <p:spPr>
          <a:xfrm>
            <a:off x="3072384" y="5303520"/>
            <a:ext cx="420624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LESSON</a:t>
            </a:r>
          </a:p>
        </p:txBody>
      </p:sp>
      <p:sp>
        <p:nvSpPr>
          <p:cNvPr id="16" name="Rectangle 15"/>
          <p:cNvSpPr/>
          <p:nvPr/>
        </p:nvSpPr>
        <p:spPr>
          <a:xfrm>
            <a:off x="457200" y="5550408"/>
            <a:ext cx="6858000" cy="69113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7" name="TextBox 16"/>
          <p:cNvSpPr txBox="1"/>
          <p:nvPr/>
        </p:nvSpPr>
        <p:spPr>
          <a:xfrm>
            <a:off x="512064" y="5596128"/>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Geometry</a:t>
            </a:r>
          </a:p>
        </p:txBody>
      </p:sp>
      <p:sp>
        <p:nvSpPr>
          <p:cNvPr id="18" name="TextBox 17"/>
          <p:cNvSpPr txBox="1"/>
          <p:nvPr/>
        </p:nvSpPr>
        <p:spPr>
          <a:xfrm>
            <a:off x="1426464" y="5596128"/>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Geometric reasoning, proofs, transformations, and congruence</a:t>
            </a:r>
          </a:p>
        </p:txBody>
      </p:sp>
      <p:sp>
        <p:nvSpPr>
          <p:cNvPr id="19" name="TextBox 18"/>
          <p:cNvSpPr txBox="1"/>
          <p:nvPr/>
        </p:nvSpPr>
        <p:spPr>
          <a:xfrm>
            <a:off x="3072384" y="5586984"/>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Boolean Logic</a:t>
            </a:r>
            <a:r>
              <a:rPr sz="700" b="1" i="0">
                <a:solidFill>
                  <a:srgbClr val="1A1A2E"/>
                </a:solidFill>
                <a:latin typeface="Open Sans"/>
              </a:rPr>
              <a:t>  [G.CO]</a:t>
            </a:r>
          </a:p>
          <a:p>
            <a:pPr algn="l">
              <a:lnSpc>
                <a:spcPct val="130000"/>
              </a:lnSpc>
            </a:pPr>
            <a:r>
              <a:rPr sz="800" b="0" i="0">
                <a:solidFill>
                  <a:srgbClr val="555555"/>
                </a:solidFill>
                <a:latin typeface="Open Sans"/>
              </a:rPr>
              <a:t>Apply AND, OR, NOT logic to crack challenges. Construct logical arguments. Boolean logic and Karnaugh maps train the same deductive habit as geometric proofs - each step justified by a rule you can name.</a:t>
            </a:r>
          </a:p>
        </p:txBody>
      </p:sp>
      <p:sp>
        <p:nvSpPr>
          <p:cNvPr id="20" name="TextBox 19"/>
          <p:cNvSpPr txBox="1"/>
          <p:nvPr/>
        </p:nvSpPr>
        <p:spPr>
          <a:xfrm>
            <a:off x="512064" y="6287262"/>
            <a:ext cx="822960" cy="750062"/>
          </a:xfrm>
          <a:prstGeom prst="rect">
            <a:avLst/>
          </a:prstGeom>
          <a:noFill/>
        </p:spPr>
        <p:txBody>
          <a:bodyPr wrap="square" lIns="18288" rIns="18288" tIns="9144" bIns="9144" anchor="t">
            <a:spAutoFit/>
          </a:bodyPr>
          <a:lstStyle/>
          <a:p>
            <a:pPr algn="l"/>
            <a:r>
              <a:rPr sz="900" b="0" i="0">
                <a:solidFill>
                  <a:srgbClr val="2D3142"/>
                </a:solidFill>
                <a:latin typeface="Open Sans"/>
              </a:rPr>
              <a:t>AP Statistics</a:t>
            </a:r>
          </a:p>
        </p:txBody>
      </p:sp>
      <p:sp>
        <p:nvSpPr>
          <p:cNvPr id="21" name="TextBox 20"/>
          <p:cNvSpPr txBox="1"/>
          <p:nvPr/>
        </p:nvSpPr>
        <p:spPr>
          <a:xfrm>
            <a:off x="1426464" y="6287262"/>
            <a:ext cx="1554480" cy="75006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Random variables, binomial/normal distributions, and statistical inference</a:t>
            </a:r>
          </a:p>
        </p:txBody>
      </p:sp>
      <p:sp>
        <p:nvSpPr>
          <p:cNvPr id="22" name="TextBox 21"/>
          <p:cNvSpPr txBox="1"/>
          <p:nvPr/>
        </p:nvSpPr>
        <p:spPr>
          <a:xfrm>
            <a:off x="3072384" y="6278118"/>
            <a:ext cx="4206240" cy="76835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Binomial Brute Force</a:t>
            </a:r>
            <a:r>
              <a:rPr sz="700" b="1" i="0">
                <a:solidFill>
                  <a:srgbClr val="1A1A2E"/>
                </a:solidFill>
                <a:latin typeface="Open Sans"/>
              </a:rPr>
              <a:t>  [S.MD]</a:t>
            </a:r>
          </a:p>
          <a:p>
            <a:pPr algn="l">
              <a:lnSpc>
                <a:spcPct val="130000"/>
              </a:lnSpc>
            </a:pPr>
            <a:r>
              <a:rPr sz="800" b="0" i="0">
                <a:solidFill>
                  <a:srgbClr val="555555"/>
                </a:solidFill>
                <a:latin typeface="Open Sans"/>
              </a:rPr>
              <a:t>Each guess has probability p of success. Use the binomial cumulative distribution function (CDF) complement to find how many tries give a 90% chance of cracking a PIN. The same calculation is why login lockouts and rate-limiting work.</a:t>
            </a:r>
          </a:p>
        </p:txBody>
      </p:sp>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457200"/>
            <a:ext cx="4754880" cy="502920"/>
          </a:xfrm>
          <a:prstGeom prst="rect">
            <a:avLst/>
          </a:prstGeom>
          <a:noFill/>
        </p:spPr>
        <p:txBody>
          <a:bodyPr wrap="square" lIns="18288" rIns="18288" tIns="9144" bIns="9144" anchor="t">
            <a:spAutoFit/>
          </a:bodyPr>
          <a:lstStyle/>
          <a:p>
            <a:pPr algn="l"/>
            <a:r>
              <a:rPr sz="2400" b="1" i="0">
                <a:solidFill>
                  <a:srgbClr val="1A1A2E"/>
                </a:solidFill>
                <a:latin typeface="Open Sans"/>
              </a:rPr>
              <a:t>Hacker Mindset</a:t>
            </a:r>
          </a:p>
        </p:txBody>
      </p:sp>
      <p:sp>
        <p:nvSpPr>
          <p:cNvPr id="3" name="Rounded Rectangle 2"/>
          <p:cNvSpPr/>
          <p:nvPr/>
        </p:nvSpPr>
        <p:spPr>
          <a:xfrm>
            <a:off x="5303520" y="502920"/>
            <a:ext cx="2011680" cy="292608"/>
          </a:xfrm>
          <a:prstGeom prst="roundRect">
            <a:avLst>
              <a:gd name="adj" fmla="val 40000"/>
            </a:avLst>
          </a:prstGeom>
          <a:solidFill>
            <a:srgbClr val="1A1A2E"/>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4" name="TextBox 3"/>
          <p:cNvSpPr txBox="1"/>
          <p:nvPr/>
        </p:nvSpPr>
        <p:spPr>
          <a:xfrm>
            <a:off x="5303520" y="530352"/>
            <a:ext cx="2011680" cy="237744"/>
          </a:xfrm>
          <a:prstGeom prst="rect">
            <a:avLst/>
          </a:prstGeom>
          <a:noFill/>
        </p:spPr>
        <p:txBody>
          <a:bodyPr wrap="square" lIns="18288" rIns="18288" tIns="9144" bIns="9144" anchor="ctr">
            <a:spAutoFit/>
          </a:bodyPr>
          <a:lstStyle/>
          <a:p>
            <a:pPr algn="ctr"/>
            <a:r>
              <a:rPr sz="800" b="1" i="0">
                <a:solidFill>
                  <a:srgbClr val="FFFFFF"/>
                </a:solidFill>
                <a:latin typeface="Open Sans"/>
              </a:rPr>
              <a:t>Cybersecurity &amp; Code</a:t>
            </a:r>
          </a:p>
        </p:txBody>
      </p:sp>
      <p:pic>
        <p:nvPicPr>
          <p:cNvPr id="5" name="Picture 4" descr="hacker-mindset.jpg"/>
          <p:cNvPicPr>
            <a:picLocks noChangeAspect="1"/>
          </p:cNvPicPr>
          <p:nvPr/>
        </p:nvPicPr>
        <p:blipFill>
          <a:blip r:embed="rId2"/>
          <a:stretch>
            <a:fillRect/>
          </a:stretch>
        </p:blipFill>
        <p:spPr>
          <a:xfrm>
            <a:off x="457200" y="1005840"/>
            <a:ext cx="6858000" cy="2286000"/>
          </a:xfrm>
          <a:prstGeom prst="roundRect">
            <a:avLst>
              <a:gd name="adj" fmla="val 4000"/>
            </a:avLst>
          </a:prstGeom>
        </p:spPr>
      </p:pic>
      <p:sp>
        <p:nvSpPr>
          <p:cNvPr id="6" name="TextBox 5"/>
          <p:cNvSpPr txBox="1"/>
          <p:nvPr/>
        </p:nvSpPr>
        <p:spPr>
          <a:xfrm>
            <a:off x="457200" y="3383280"/>
            <a:ext cx="6858000" cy="640080"/>
          </a:xfrm>
          <a:prstGeom prst="rect">
            <a:avLst/>
          </a:prstGeom>
          <a:noFill/>
        </p:spPr>
        <p:txBody>
          <a:bodyPr wrap="square" lIns="36576" rIns="36576" tIns="18288" bIns="18288" anchor="t">
            <a:spAutoFit/>
          </a:bodyPr>
          <a:lstStyle/>
          <a:p>
            <a:pPr algn="l">
              <a:lnSpc>
                <a:spcPct val="140000"/>
              </a:lnSpc>
            </a:pPr>
            <a:r>
              <a:rPr sz="1300" b="0" i="1">
                <a:solidFill>
                  <a:srgbClr val="2D3142"/>
                </a:solidFill>
                <a:latin typeface="Open Sans"/>
              </a:rPr>
              <a:t>Ciphers, secret codes, and pattern-hunting for elementary students - the hacker mindset with no computers required.</a:t>
            </a:r>
          </a:p>
        </p:txBody>
      </p:sp>
      <p:sp>
        <p:nvSpPr>
          <p:cNvPr id="7" name="Rounded Rectangle 6"/>
          <p:cNvSpPr/>
          <p:nvPr/>
        </p:nvSpPr>
        <p:spPr>
          <a:xfrm>
            <a:off x="457200" y="4160520"/>
            <a:ext cx="5760720" cy="914400"/>
          </a:xfrm>
          <a:prstGeom prst="roundRect">
            <a:avLst>
              <a:gd name="adj" fmla="val 5000"/>
            </a:avLst>
          </a:prstGeom>
          <a:solidFill>
            <a:srgbClr val="F8F9FA"/>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8" name="Rectangle 7"/>
          <p:cNvSpPr/>
          <p:nvPr/>
        </p:nvSpPr>
        <p:spPr>
          <a:xfrm>
            <a:off x="457200" y="4160520"/>
            <a:ext cx="36576" cy="914400"/>
          </a:xfrm>
          <a:prstGeom prst="rect">
            <a:avLst/>
          </a:prstGeom>
          <a:solidFill>
            <a:srgbClr val="1A1A2E"/>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9" name="TextBox 8"/>
          <p:cNvSpPr txBox="1"/>
          <p:nvPr/>
        </p:nvSpPr>
        <p:spPr>
          <a:xfrm>
            <a:off x="566928" y="4233672"/>
            <a:ext cx="5596128" cy="822960"/>
          </a:xfrm>
          <a:prstGeom prst="rect">
            <a:avLst/>
          </a:prstGeom>
          <a:noFill/>
        </p:spPr>
        <p:txBody>
          <a:bodyPr wrap="square" lIns="36576" rIns="36576" tIns="18288" bIns="18288" anchor="t">
            <a:spAutoFit/>
          </a:bodyPr>
          <a:lstStyle/>
          <a:p>
            <a:pPr algn="l">
              <a:lnSpc>
                <a:spcPct val="130000"/>
              </a:lnSpc>
            </a:pPr>
            <a:r>
              <a:rPr sz="1100" b="1" i="0">
                <a:solidFill>
                  <a:srgbClr val="1A1A2E"/>
                </a:solidFill>
                <a:latin typeface="Open Sans"/>
              </a:rPr>
              <a:t>Take-home: </a:t>
            </a:r>
            <a:r>
              <a:rPr sz="1100" b="0" i="0">
                <a:solidFill>
                  <a:srgbClr val="2D3142"/>
                </a:solidFill>
                <a:latin typeface="Open Sans"/>
              </a:rPr>
              <a:t>Cipher wheel + coded messages</a:t>
            </a:r>
          </a:p>
          <a:p>
            <a:pPr algn="l">
              <a:lnSpc>
                <a:spcPct val="130000"/>
              </a:lnSpc>
            </a:pPr>
            <a:r>
              <a:rPr sz="1100" b="1" i="0">
                <a:solidFill>
                  <a:srgbClr val="1A1A2E"/>
                </a:solidFill>
                <a:latin typeface="Open Sans"/>
              </a:rPr>
              <a:t>Space needed: </a:t>
            </a:r>
            <a:r>
              <a:rPr sz="1100" b="0" i="0">
                <a:solidFill>
                  <a:srgbClr val="2D3142"/>
                </a:solidFill>
                <a:latin typeface="Open Sans"/>
              </a:rPr>
              <a:t>Classroom or multipurpose room with tables</a:t>
            </a:r>
          </a:p>
          <a:p>
            <a:pPr algn="l">
              <a:lnSpc>
                <a:spcPct val="130000"/>
              </a:lnSpc>
            </a:pPr>
            <a:r>
              <a:rPr sz="1100" b="1" i="0">
                <a:solidFill>
                  <a:srgbClr val="1A1A2E"/>
                </a:solidFill>
                <a:latin typeface="Open Sans"/>
              </a:rPr>
              <a:t>Online: </a:t>
            </a:r>
            <a:r>
              <a:rPr sz="1000" b="0" i="0">
                <a:solidFill>
                  <a:srgbClr val="1A1A2E"/>
                </a:solidFill>
                <a:latin typeface="Courier New"/>
              </a:rPr>
              <a:t>/programs/hacker-mindset/</a:t>
            </a:r>
          </a:p>
        </p:txBody>
      </p:sp>
      <p:pic>
        <p:nvPicPr>
          <p:cNvPr id="10" name="Picture 9" descr="hacker-mindset.png"/>
          <p:cNvPicPr>
            <a:picLocks noChangeAspect="1"/>
          </p:cNvPicPr>
          <p:nvPr/>
        </p:nvPicPr>
        <p:blipFill>
          <a:blip r:embed="rId3"/>
          <a:stretch>
            <a:fillRect/>
          </a:stretch>
        </p:blipFill>
        <p:spPr>
          <a:xfrm>
            <a:off x="6400800" y="4160520"/>
            <a:ext cx="914400" cy="914400"/>
          </a:xfrm>
          <a:prstGeom prst="rect">
            <a:avLst/>
          </a:prstGeom>
        </p:spPr>
      </p:pic>
      <p:sp>
        <p:nvSpPr>
          <p:cNvPr id="11" name="TextBox 10"/>
          <p:cNvSpPr txBox="1"/>
          <p:nvPr/>
        </p:nvSpPr>
        <p:spPr>
          <a:xfrm>
            <a:off x="6400800" y="5093207"/>
            <a:ext cx="914400" cy="228600"/>
          </a:xfrm>
          <a:prstGeom prst="rect">
            <a:avLst/>
          </a:prstGeom>
          <a:noFill/>
        </p:spPr>
        <p:txBody>
          <a:bodyPr wrap="square" lIns="18288" rIns="18288" tIns="9144" bIns="9144" anchor="t">
            <a:spAutoFit/>
          </a:bodyPr>
          <a:lstStyle/>
          <a:p>
            <a:pPr algn="ctr"/>
            <a:r>
              <a:rPr sz="700" b="0" i="0">
                <a:solidFill>
                  <a:srgbClr val="666666"/>
                </a:solidFill>
                <a:latin typeface="Courier New"/>
              </a:rPr>
              <a:t>hacker-mindset</a:t>
            </a:r>
          </a:p>
        </p:txBody>
      </p:sp>
      <p:sp>
        <p:nvSpPr>
          <p:cNvPr id="12" name="Rounded Rectangle 11"/>
          <p:cNvSpPr/>
          <p:nvPr/>
        </p:nvSpPr>
        <p:spPr>
          <a:xfrm>
            <a:off x="457200" y="5257800"/>
            <a:ext cx="6858000" cy="292608"/>
          </a:xfrm>
          <a:prstGeom prst="roundRect">
            <a:avLst>
              <a:gd name="adj" fmla="val 0"/>
            </a:avLst>
          </a:prstGeom>
          <a:solidFill>
            <a:srgbClr val="1A1A2E"/>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3" name="TextBox 12"/>
          <p:cNvSpPr txBox="1"/>
          <p:nvPr/>
        </p:nvSpPr>
        <p:spPr>
          <a:xfrm>
            <a:off x="512064" y="5303520"/>
            <a:ext cx="82296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LEVEL</a:t>
            </a:r>
          </a:p>
        </p:txBody>
      </p:sp>
      <p:sp>
        <p:nvSpPr>
          <p:cNvPr id="14" name="TextBox 13"/>
          <p:cNvSpPr txBox="1"/>
          <p:nvPr/>
        </p:nvSpPr>
        <p:spPr>
          <a:xfrm>
            <a:off x="1426464" y="5303520"/>
            <a:ext cx="1554480" cy="237744"/>
          </a:xfrm>
          <a:prstGeom prst="rect">
            <a:avLst/>
          </a:prstGeom>
          <a:noFill/>
        </p:spPr>
        <p:txBody>
          <a:bodyPr wrap="square" lIns="18288" rIns="18288" tIns="9144" bIns="9144" anchor="ctr">
            <a:spAutoFit/>
          </a:bodyPr>
          <a:lstStyle/>
          <a:p>
            <a:pPr algn="l"/>
            <a:r>
              <a:rPr sz="900" b="1" i="0">
                <a:solidFill>
                  <a:srgbClr val="FFFFFF"/>
                </a:solidFill>
                <a:latin typeface="Open Sans"/>
              </a:rPr>
              <a:t>TOPIC</a:t>
            </a:r>
          </a:p>
        </p:txBody>
      </p:sp>
      <p:sp>
        <p:nvSpPr>
          <p:cNvPr id="15" name="TextBox 14"/>
          <p:cNvSpPr txBox="1"/>
          <p:nvPr/>
        </p:nvSpPr>
        <p:spPr>
          <a:xfrm>
            <a:off x="3072384" y="5303520"/>
            <a:ext cx="420624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LESSON</a:t>
            </a:r>
          </a:p>
        </p:txBody>
      </p:sp>
      <p:sp>
        <p:nvSpPr>
          <p:cNvPr id="16" name="Rectangle 15"/>
          <p:cNvSpPr/>
          <p:nvPr/>
        </p:nvSpPr>
        <p:spPr>
          <a:xfrm>
            <a:off x="457200" y="5550408"/>
            <a:ext cx="6858000" cy="95529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7" name="TextBox 16"/>
          <p:cNvSpPr txBox="1"/>
          <p:nvPr/>
        </p:nvSpPr>
        <p:spPr>
          <a:xfrm>
            <a:off x="512064" y="5596128"/>
            <a:ext cx="822960" cy="882142"/>
          </a:xfrm>
          <a:prstGeom prst="rect">
            <a:avLst/>
          </a:prstGeom>
          <a:noFill/>
        </p:spPr>
        <p:txBody>
          <a:bodyPr wrap="square" lIns="18288" rIns="18288" tIns="9144" bIns="9144" anchor="t">
            <a:spAutoFit/>
          </a:bodyPr>
          <a:lstStyle/>
          <a:p>
            <a:pPr algn="l"/>
            <a:r>
              <a:rPr sz="900" b="0" i="0">
                <a:solidFill>
                  <a:srgbClr val="2D3142"/>
                </a:solidFill>
                <a:latin typeface="Open Sans"/>
              </a:rPr>
              <a:t>4th Grade</a:t>
            </a:r>
          </a:p>
        </p:txBody>
      </p:sp>
      <p:sp>
        <p:nvSpPr>
          <p:cNvPr id="18" name="TextBox 17"/>
          <p:cNvSpPr txBox="1"/>
          <p:nvPr/>
        </p:nvSpPr>
        <p:spPr>
          <a:xfrm>
            <a:off x="1426464" y="5596128"/>
            <a:ext cx="1554480" cy="88214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Multi-digit Multiplication/Division</a:t>
            </a:r>
          </a:p>
        </p:txBody>
      </p:sp>
      <p:sp>
        <p:nvSpPr>
          <p:cNvPr id="19" name="TextBox 18"/>
          <p:cNvSpPr txBox="1"/>
          <p:nvPr/>
        </p:nvSpPr>
        <p:spPr>
          <a:xfrm>
            <a:off x="3072384" y="5586984"/>
            <a:ext cx="4206240" cy="90043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Counting Combinations</a:t>
            </a:r>
            <a:r>
              <a:rPr sz="700" b="1" i="0">
                <a:solidFill>
                  <a:srgbClr val="1A1A2E"/>
                </a:solidFill>
                <a:latin typeface="Open Sans"/>
              </a:rPr>
              <a:t>  [4.NBT]</a:t>
            </a:r>
          </a:p>
          <a:p>
            <a:pPr algn="l">
              <a:lnSpc>
                <a:spcPct val="130000"/>
              </a:lnSpc>
            </a:pPr>
            <a:r>
              <a:rPr sz="800" b="0" i="0">
                <a:solidFill>
                  <a:srgbClr val="555555"/>
                </a:solidFill>
                <a:latin typeface="Open Sans"/>
              </a:rPr>
              <a:t>Start with a simple Caesar cipher made of just one decoder/cipher disk - it's 26 codes a kid can crack. Stack a second cipher disk, third, fourth - each disk multiplies the possibilities by 26. We'll do the math, then students can build their own. How many disks does it take to make it uncrackable?</a:t>
            </a:r>
          </a:p>
        </p:txBody>
      </p:sp>
      <p:sp>
        <p:nvSpPr>
          <p:cNvPr id="20" name="TextBox 19"/>
          <p:cNvSpPr txBox="1"/>
          <p:nvPr/>
        </p:nvSpPr>
        <p:spPr>
          <a:xfrm>
            <a:off x="512064" y="6551422"/>
            <a:ext cx="822960" cy="882142"/>
          </a:xfrm>
          <a:prstGeom prst="rect">
            <a:avLst/>
          </a:prstGeom>
          <a:noFill/>
        </p:spPr>
        <p:txBody>
          <a:bodyPr wrap="square" lIns="18288" rIns="18288" tIns="9144" bIns="9144" anchor="t">
            <a:spAutoFit/>
          </a:bodyPr>
          <a:lstStyle/>
          <a:p>
            <a:pPr algn="l"/>
            <a:r>
              <a:rPr sz="900" b="0" i="0">
                <a:solidFill>
                  <a:srgbClr val="2D3142"/>
                </a:solidFill>
                <a:latin typeface="Open Sans"/>
              </a:rPr>
              <a:t>5th Grade</a:t>
            </a:r>
          </a:p>
        </p:txBody>
      </p:sp>
      <p:sp>
        <p:nvSpPr>
          <p:cNvPr id="21" name="TextBox 20"/>
          <p:cNvSpPr txBox="1"/>
          <p:nvPr/>
        </p:nvSpPr>
        <p:spPr>
          <a:xfrm>
            <a:off x="1426464" y="6551422"/>
            <a:ext cx="1554480" cy="88214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Decimals &amp; Order of Operations</a:t>
            </a:r>
          </a:p>
        </p:txBody>
      </p:sp>
      <p:sp>
        <p:nvSpPr>
          <p:cNvPr id="22" name="TextBox 21"/>
          <p:cNvSpPr txBox="1"/>
          <p:nvPr/>
        </p:nvSpPr>
        <p:spPr>
          <a:xfrm>
            <a:off x="3072384" y="6542278"/>
            <a:ext cx="4206240" cy="90043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Multi-Step Cipher</a:t>
            </a:r>
            <a:r>
              <a:rPr sz="700" b="1" i="0">
                <a:solidFill>
                  <a:srgbClr val="1A1A2E"/>
                </a:solidFill>
                <a:latin typeface="Open Sans"/>
              </a:rPr>
              <a:t>  [5.NBT]</a:t>
            </a:r>
          </a:p>
          <a:p>
            <a:pPr algn="l">
              <a:lnSpc>
                <a:spcPct val="130000"/>
              </a:lnSpc>
            </a:pPr>
            <a:r>
              <a:rPr sz="800" b="0" i="0">
                <a:solidFill>
                  <a:srgbClr val="555555"/>
                </a:solidFill>
                <a:latin typeface="Open Sans"/>
              </a:rPr>
              <a:t>Recreate a simplified ADFGVX cipher - the WWI German Army code that a French math teacher cracked mid-war. Substitute each letter on a grid, then scramble the result. Try every ordering, then encode a secret message for a friend to crack. Why does substitute-then-scramble give a different code than scramble-then-substitute?</a:t>
            </a:r>
          </a:p>
        </p:txBody>
      </p:sp>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457200"/>
            <a:ext cx="6858000" cy="548640"/>
          </a:xfrm>
          <a:prstGeom prst="rect">
            <a:avLst/>
          </a:prstGeom>
          <a:noFill/>
        </p:spPr>
        <p:txBody>
          <a:bodyPr wrap="square" lIns="36576" rIns="36576" tIns="18288" bIns="18288" anchor="t">
            <a:spAutoFit/>
          </a:bodyPr>
          <a:lstStyle/>
          <a:p>
            <a:pPr algn="l"/>
            <a:r>
              <a:rPr sz="2400" b="1" i="0">
                <a:solidFill>
                  <a:srgbClr val="2D3142"/>
                </a:solidFill>
                <a:latin typeface="Open Sans"/>
              </a:rPr>
              <a:t>Index of programs</a:t>
            </a:r>
          </a:p>
        </p:txBody>
      </p:sp>
      <p:sp>
        <p:nvSpPr>
          <p:cNvPr id="3" name="Rectangle 2"/>
          <p:cNvSpPr/>
          <p:nvPr/>
        </p:nvSpPr>
        <p:spPr>
          <a:xfrm>
            <a:off x="457200" y="1051560"/>
            <a:ext cx="6858000" cy="54864"/>
          </a:xfrm>
          <a:prstGeom prst="rect">
            <a:avLst/>
          </a:prstGeom>
          <a:solidFill>
            <a:srgbClr val="FFD23F"/>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4" name="Rounded Rectangle 3"/>
          <p:cNvSpPr/>
          <p:nvPr/>
        </p:nvSpPr>
        <p:spPr>
          <a:xfrm>
            <a:off x="457200" y="1234439"/>
            <a:ext cx="2377440" cy="274320"/>
          </a:xfrm>
          <a:prstGeom prst="roundRect">
            <a:avLst>
              <a:gd name="adj" fmla="val 15000"/>
            </a:avLst>
          </a:prstGeom>
          <a:solidFill>
            <a:srgbClr val="E65100"/>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5" name="TextBox 4"/>
          <p:cNvSpPr txBox="1"/>
          <p:nvPr/>
        </p:nvSpPr>
        <p:spPr>
          <a:xfrm>
            <a:off x="457200" y="1271016"/>
            <a:ext cx="2377440" cy="219456"/>
          </a:xfrm>
          <a:prstGeom prst="rect">
            <a:avLst/>
          </a:prstGeom>
          <a:noFill/>
        </p:spPr>
        <p:txBody>
          <a:bodyPr wrap="square" lIns="18288" rIns="18288" tIns="9144" bIns="9144" anchor="ctr">
            <a:spAutoFit/>
          </a:bodyPr>
          <a:lstStyle/>
          <a:p>
            <a:pPr algn="ctr"/>
            <a:r>
              <a:rPr sz="1100" b="1" i="0">
                <a:solidFill>
                  <a:srgbClr val="FFFFFF"/>
                </a:solidFill>
                <a:latin typeface="Open Sans"/>
              </a:rPr>
              <a:t>Rockets &amp; Flight</a:t>
            </a:r>
          </a:p>
        </p:txBody>
      </p:sp>
      <p:sp>
        <p:nvSpPr>
          <p:cNvPr id="6" name="TextBox 5"/>
          <p:cNvSpPr txBox="1"/>
          <p:nvPr/>
        </p:nvSpPr>
        <p:spPr>
          <a:xfrm>
            <a:off x="457200" y="1600200"/>
            <a:ext cx="3291840" cy="256032"/>
          </a:xfrm>
          <a:prstGeom prst="rect">
            <a:avLst/>
          </a:prstGeom>
          <a:noFill/>
        </p:spPr>
        <p:txBody>
          <a:bodyPr wrap="square" lIns="18288" rIns="18288" tIns="9144" bIns="9144" anchor="t">
            <a:spAutoFit/>
          </a:bodyPr>
          <a:lstStyle/>
          <a:p>
            <a:pPr algn="l">
              <a:lnSpc>
                <a:spcPct val="100000"/>
              </a:lnSpc>
            </a:pPr>
            <a:r>
              <a:rPr sz="1100" b="0" i="0">
                <a:solidFill>
                  <a:srgbClr val="2D3142"/>
                </a:solidFill>
                <a:latin typeface="Open Sans"/>
              </a:rPr>
              <a:t>Compressed Air Rockets ☆</a:t>
            </a:r>
          </a:p>
        </p:txBody>
      </p:sp>
      <p:sp>
        <p:nvSpPr>
          <p:cNvPr id="7" name="TextBox 6"/>
          <p:cNvSpPr txBox="1"/>
          <p:nvPr/>
        </p:nvSpPr>
        <p:spPr>
          <a:xfrm>
            <a:off x="457200" y="1847088"/>
            <a:ext cx="3291840" cy="256032"/>
          </a:xfrm>
          <a:prstGeom prst="rect">
            <a:avLst/>
          </a:prstGeom>
          <a:noFill/>
        </p:spPr>
        <p:txBody>
          <a:bodyPr wrap="square" lIns="18288" rIns="18288" tIns="9144" bIns="9144" anchor="t">
            <a:spAutoFit/>
          </a:bodyPr>
          <a:lstStyle/>
          <a:p>
            <a:pPr algn="l">
              <a:lnSpc>
                <a:spcPct val="100000"/>
              </a:lnSpc>
            </a:pPr>
            <a:r>
              <a:rPr sz="1100" b="0" i="0">
                <a:solidFill>
                  <a:srgbClr val="2D3142"/>
                </a:solidFill>
                <a:latin typeface="Open Sans"/>
              </a:rPr>
              <a:t>Powered Paper Planes</a:t>
            </a:r>
          </a:p>
        </p:txBody>
      </p:sp>
      <p:sp>
        <p:nvSpPr>
          <p:cNvPr id="8" name="TextBox 7"/>
          <p:cNvSpPr txBox="1"/>
          <p:nvPr/>
        </p:nvSpPr>
        <p:spPr>
          <a:xfrm>
            <a:off x="457200" y="2093976"/>
            <a:ext cx="3291840" cy="256032"/>
          </a:xfrm>
          <a:prstGeom prst="rect">
            <a:avLst/>
          </a:prstGeom>
          <a:noFill/>
        </p:spPr>
        <p:txBody>
          <a:bodyPr wrap="square" lIns="18288" rIns="18288" tIns="9144" bIns="9144" anchor="t">
            <a:spAutoFit/>
          </a:bodyPr>
          <a:lstStyle/>
          <a:p>
            <a:pPr algn="l">
              <a:lnSpc>
                <a:spcPct val="100000"/>
              </a:lnSpc>
            </a:pPr>
            <a:r>
              <a:rPr sz="1100" b="0" i="0">
                <a:solidFill>
                  <a:srgbClr val="2D3142"/>
                </a:solidFill>
                <a:latin typeface="Open Sans"/>
              </a:rPr>
              <a:t>Drone Pilot Training</a:t>
            </a:r>
          </a:p>
        </p:txBody>
      </p:sp>
      <p:sp>
        <p:nvSpPr>
          <p:cNvPr id="9" name="TextBox 8"/>
          <p:cNvSpPr txBox="1"/>
          <p:nvPr/>
        </p:nvSpPr>
        <p:spPr>
          <a:xfrm>
            <a:off x="457200" y="2340864"/>
            <a:ext cx="3291840" cy="256032"/>
          </a:xfrm>
          <a:prstGeom prst="rect">
            <a:avLst/>
          </a:prstGeom>
          <a:noFill/>
        </p:spPr>
        <p:txBody>
          <a:bodyPr wrap="square" lIns="18288" rIns="18288" tIns="9144" bIns="9144" anchor="t">
            <a:spAutoFit/>
          </a:bodyPr>
          <a:lstStyle/>
          <a:p>
            <a:pPr algn="l">
              <a:lnSpc>
                <a:spcPct val="100000"/>
              </a:lnSpc>
            </a:pPr>
            <a:r>
              <a:rPr sz="1100" b="0" i="0">
                <a:solidFill>
                  <a:srgbClr val="2D3142"/>
                </a:solidFill>
                <a:latin typeface="Open Sans"/>
              </a:rPr>
              <a:t>Parachute Engineering</a:t>
            </a:r>
          </a:p>
        </p:txBody>
      </p:sp>
      <p:sp>
        <p:nvSpPr>
          <p:cNvPr id="10" name="Rounded Rectangle 9"/>
          <p:cNvSpPr/>
          <p:nvPr/>
        </p:nvSpPr>
        <p:spPr>
          <a:xfrm>
            <a:off x="457200" y="2724912"/>
            <a:ext cx="2377440" cy="274320"/>
          </a:xfrm>
          <a:prstGeom prst="roundRect">
            <a:avLst>
              <a:gd name="adj" fmla="val 15000"/>
            </a:avLst>
          </a:prstGeom>
          <a:solidFill>
            <a:srgbClr val="00A8A8"/>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1" name="TextBox 10"/>
          <p:cNvSpPr txBox="1"/>
          <p:nvPr/>
        </p:nvSpPr>
        <p:spPr>
          <a:xfrm>
            <a:off x="457200" y="2761488"/>
            <a:ext cx="2377440" cy="219456"/>
          </a:xfrm>
          <a:prstGeom prst="rect">
            <a:avLst/>
          </a:prstGeom>
          <a:noFill/>
        </p:spPr>
        <p:txBody>
          <a:bodyPr wrap="square" lIns="18288" rIns="18288" tIns="9144" bIns="9144" anchor="ctr">
            <a:spAutoFit/>
          </a:bodyPr>
          <a:lstStyle/>
          <a:p>
            <a:pPr algn="ctr"/>
            <a:r>
              <a:rPr sz="1100" b="1" i="0">
                <a:solidFill>
                  <a:srgbClr val="FFFFFF"/>
                </a:solidFill>
                <a:latin typeface="Open Sans"/>
              </a:rPr>
              <a:t>Electronics</a:t>
            </a:r>
          </a:p>
        </p:txBody>
      </p:sp>
      <p:sp>
        <p:nvSpPr>
          <p:cNvPr id="12" name="TextBox 11"/>
          <p:cNvSpPr txBox="1"/>
          <p:nvPr/>
        </p:nvSpPr>
        <p:spPr>
          <a:xfrm>
            <a:off x="457200" y="3090672"/>
            <a:ext cx="3291840" cy="256032"/>
          </a:xfrm>
          <a:prstGeom prst="rect">
            <a:avLst/>
          </a:prstGeom>
          <a:noFill/>
        </p:spPr>
        <p:txBody>
          <a:bodyPr wrap="square" lIns="18288" rIns="18288" tIns="9144" bIns="9144" anchor="t">
            <a:spAutoFit/>
          </a:bodyPr>
          <a:lstStyle/>
          <a:p>
            <a:pPr algn="l">
              <a:lnSpc>
                <a:spcPct val="100000"/>
              </a:lnSpc>
            </a:pPr>
            <a:r>
              <a:rPr sz="1100" b="0" i="0">
                <a:solidFill>
                  <a:srgbClr val="2D3142"/>
                </a:solidFill>
                <a:latin typeface="Open Sans"/>
              </a:rPr>
              <a:t>Intro to Soldering</a:t>
            </a:r>
          </a:p>
        </p:txBody>
      </p:sp>
      <p:sp>
        <p:nvSpPr>
          <p:cNvPr id="13" name="TextBox 12"/>
          <p:cNvSpPr txBox="1"/>
          <p:nvPr/>
        </p:nvSpPr>
        <p:spPr>
          <a:xfrm>
            <a:off x="457200" y="3337560"/>
            <a:ext cx="3291840" cy="256032"/>
          </a:xfrm>
          <a:prstGeom prst="rect">
            <a:avLst/>
          </a:prstGeom>
          <a:noFill/>
        </p:spPr>
        <p:txBody>
          <a:bodyPr wrap="square" lIns="18288" rIns="18288" tIns="9144" bIns="9144" anchor="t">
            <a:spAutoFit/>
          </a:bodyPr>
          <a:lstStyle/>
          <a:p>
            <a:pPr algn="l">
              <a:lnSpc>
                <a:spcPct val="100000"/>
              </a:lnSpc>
            </a:pPr>
            <a:r>
              <a:rPr sz="1100" b="0" i="0">
                <a:solidFill>
                  <a:srgbClr val="2D3142"/>
                </a:solidFill>
                <a:latin typeface="Open Sans"/>
              </a:rPr>
              <a:t>Arduino Basics</a:t>
            </a:r>
          </a:p>
        </p:txBody>
      </p:sp>
      <p:sp>
        <p:nvSpPr>
          <p:cNvPr id="14" name="TextBox 13"/>
          <p:cNvSpPr txBox="1"/>
          <p:nvPr/>
        </p:nvSpPr>
        <p:spPr>
          <a:xfrm>
            <a:off x="457200" y="3584448"/>
            <a:ext cx="3291840" cy="256032"/>
          </a:xfrm>
          <a:prstGeom prst="rect">
            <a:avLst/>
          </a:prstGeom>
          <a:noFill/>
        </p:spPr>
        <p:txBody>
          <a:bodyPr wrap="square" lIns="18288" rIns="18288" tIns="9144" bIns="9144" anchor="t">
            <a:spAutoFit/>
          </a:bodyPr>
          <a:lstStyle/>
          <a:p>
            <a:pPr algn="l">
              <a:lnSpc>
                <a:spcPct val="100000"/>
              </a:lnSpc>
            </a:pPr>
            <a:r>
              <a:rPr sz="1100" b="0" i="0">
                <a:solidFill>
                  <a:srgbClr val="2D3142"/>
                </a:solidFill>
                <a:latin typeface="Open Sans"/>
              </a:rPr>
              <a:t>Build a Radio</a:t>
            </a:r>
          </a:p>
        </p:txBody>
      </p:sp>
      <p:sp>
        <p:nvSpPr>
          <p:cNvPr id="15" name="Rounded Rectangle 14"/>
          <p:cNvSpPr/>
          <p:nvPr/>
        </p:nvSpPr>
        <p:spPr>
          <a:xfrm>
            <a:off x="457200" y="3968496"/>
            <a:ext cx="2377440" cy="274320"/>
          </a:xfrm>
          <a:prstGeom prst="roundRect">
            <a:avLst>
              <a:gd name="adj" fmla="val 15000"/>
            </a:avLst>
          </a:prstGeom>
          <a:solidFill>
            <a:srgbClr val="2D3142"/>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6" name="TextBox 15"/>
          <p:cNvSpPr txBox="1"/>
          <p:nvPr/>
        </p:nvSpPr>
        <p:spPr>
          <a:xfrm>
            <a:off x="457200" y="4005072"/>
            <a:ext cx="2377440" cy="219456"/>
          </a:xfrm>
          <a:prstGeom prst="rect">
            <a:avLst/>
          </a:prstGeom>
          <a:noFill/>
        </p:spPr>
        <p:txBody>
          <a:bodyPr wrap="square" lIns="18288" rIns="18288" tIns="9144" bIns="9144" anchor="ctr">
            <a:spAutoFit/>
          </a:bodyPr>
          <a:lstStyle/>
          <a:p>
            <a:pPr algn="ctr"/>
            <a:r>
              <a:rPr sz="1100" b="1" i="0">
                <a:solidFill>
                  <a:srgbClr val="FFFFFF"/>
                </a:solidFill>
                <a:latin typeface="Open Sans"/>
              </a:rPr>
              <a:t>Robotics</a:t>
            </a:r>
          </a:p>
        </p:txBody>
      </p:sp>
      <p:sp>
        <p:nvSpPr>
          <p:cNvPr id="17" name="TextBox 16"/>
          <p:cNvSpPr txBox="1"/>
          <p:nvPr/>
        </p:nvSpPr>
        <p:spPr>
          <a:xfrm>
            <a:off x="457200" y="4334256"/>
            <a:ext cx="3291840" cy="256032"/>
          </a:xfrm>
          <a:prstGeom prst="rect">
            <a:avLst/>
          </a:prstGeom>
          <a:noFill/>
        </p:spPr>
        <p:txBody>
          <a:bodyPr wrap="square" lIns="18288" rIns="18288" tIns="9144" bIns="9144" anchor="t">
            <a:spAutoFit/>
          </a:bodyPr>
          <a:lstStyle/>
          <a:p>
            <a:pPr algn="l">
              <a:lnSpc>
                <a:spcPct val="100000"/>
              </a:lnSpc>
            </a:pPr>
            <a:r>
              <a:rPr sz="1100" b="0" i="0">
                <a:solidFill>
                  <a:srgbClr val="2D3142"/>
                </a:solidFill>
                <a:latin typeface="Open Sans"/>
              </a:rPr>
              <a:t>Brush Bots</a:t>
            </a:r>
          </a:p>
        </p:txBody>
      </p:sp>
      <p:sp>
        <p:nvSpPr>
          <p:cNvPr id="18" name="TextBox 17"/>
          <p:cNvSpPr txBox="1"/>
          <p:nvPr/>
        </p:nvSpPr>
        <p:spPr>
          <a:xfrm>
            <a:off x="457200" y="4581144"/>
            <a:ext cx="3291840" cy="256032"/>
          </a:xfrm>
          <a:prstGeom prst="rect">
            <a:avLst/>
          </a:prstGeom>
          <a:noFill/>
        </p:spPr>
        <p:txBody>
          <a:bodyPr wrap="square" lIns="18288" rIns="18288" tIns="9144" bIns="9144" anchor="t">
            <a:spAutoFit/>
          </a:bodyPr>
          <a:lstStyle/>
          <a:p>
            <a:pPr algn="l">
              <a:lnSpc>
                <a:spcPct val="100000"/>
              </a:lnSpc>
            </a:pPr>
            <a:r>
              <a:rPr sz="1100" b="0" i="0">
                <a:solidFill>
                  <a:srgbClr val="2D3142"/>
                </a:solidFill>
                <a:latin typeface="Open Sans"/>
              </a:rPr>
              <a:t>Battle Bots Camp</a:t>
            </a:r>
          </a:p>
        </p:txBody>
      </p:sp>
      <p:sp>
        <p:nvSpPr>
          <p:cNvPr id="19" name="TextBox 18"/>
          <p:cNvSpPr txBox="1"/>
          <p:nvPr/>
        </p:nvSpPr>
        <p:spPr>
          <a:xfrm>
            <a:off x="457200" y="4828031"/>
            <a:ext cx="3291840" cy="256032"/>
          </a:xfrm>
          <a:prstGeom prst="rect">
            <a:avLst/>
          </a:prstGeom>
          <a:noFill/>
        </p:spPr>
        <p:txBody>
          <a:bodyPr wrap="square" lIns="18288" rIns="18288" tIns="9144" bIns="9144" anchor="t">
            <a:spAutoFit/>
          </a:bodyPr>
          <a:lstStyle/>
          <a:p>
            <a:pPr algn="l">
              <a:lnSpc>
                <a:spcPct val="100000"/>
              </a:lnSpc>
            </a:pPr>
            <a:r>
              <a:rPr sz="1100" b="0" i="0">
                <a:solidFill>
                  <a:srgbClr val="2D3142"/>
                </a:solidFill>
                <a:latin typeface="Open Sans"/>
              </a:rPr>
              <a:t>VEX Robotics Consulting</a:t>
            </a:r>
          </a:p>
        </p:txBody>
      </p:sp>
      <p:sp>
        <p:nvSpPr>
          <p:cNvPr id="20" name="Rounded Rectangle 19"/>
          <p:cNvSpPr/>
          <p:nvPr/>
        </p:nvSpPr>
        <p:spPr>
          <a:xfrm>
            <a:off x="457200" y="5212079"/>
            <a:ext cx="2377440" cy="274320"/>
          </a:xfrm>
          <a:prstGeom prst="roundRect">
            <a:avLst>
              <a:gd name="adj" fmla="val 15000"/>
            </a:avLst>
          </a:prstGeom>
          <a:solidFill>
            <a:srgbClr val="FF4444"/>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21" name="TextBox 20"/>
          <p:cNvSpPr txBox="1"/>
          <p:nvPr/>
        </p:nvSpPr>
        <p:spPr>
          <a:xfrm>
            <a:off x="457200" y="5248655"/>
            <a:ext cx="2377440" cy="219456"/>
          </a:xfrm>
          <a:prstGeom prst="rect">
            <a:avLst/>
          </a:prstGeom>
          <a:noFill/>
        </p:spPr>
        <p:txBody>
          <a:bodyPr wrap="square" lIns="18288" rIns="18288" tIns="9144" bIns="9144" anchor="ctr">
            <a:spAutoFit/>
          </a:bodyPr>
          <a:lstStyle/>
          <a:p>
            <a:pPr algn="ctr"/>
            <a:r>
              <a:rPr sz="1100" b="1" i="0">
                <a:solidFill>
                  <a:srgbClr val="FFFFFF"/>
                </a:solidFill>
                <a:latin typeface="Open Sans"/>
              </a:rPr>
              <a:t>Fire &amp; Forge</a:t>
            </a:r>
          </a:p>
        </p:txBody>
      </p:sp>
      <p:sp>
        <p:nvSpPr>
          <p:cNvPr id="22" name="TextBox 21"/>
          <p:cNvSpPr txBox="1"/>
          <p:nvPr/>
        </p:nvSpPr>
        <p:spPr>
          <a:xfrm>
            <a:off x="457200" y="5577840"/>
            <a:ext cx="3291840" cy="256032"/>
          </a:xfrm>
          <a:prstGeom prst="rect">
            <a:avLst/>
          </a:prstGeom>
          <a:noFill/>
        </p:spPr>
        <p:txBody>
          <a:bodyPr wrap="square" lIns="18288" rIns="18288" tIns="9144" bIns="9144" anchor="t">
            <a:spAutoFit/>
          </a:bodyPr>
          <a:lstStyle/>
          <a:p>
            <a:pPr algn="l">
              <a:lnSpc>
                <a:spcPct val="100000"/>
              </a:lnSpc>
            </a:pPr>
            <a:r>
              <a:rPr sz="1100" b="0" i="0">
                <a:solidFill>
                  <a:srgbClr val="2D3142"/>
                </a:solidFill>
                <a:latin typeface="Open Sans"/>
              </a:rPr>
              <a:t>Mini Blacksmithing</a:t>
            </a:r>
          </a:p>
        </p:txBody>
      </p:sp>
      <p:sp>
        <p:nvSpPr>
          <p:cNvPr id="23" name="TextBox 22"/>
          <p:cNvSpPr txBox="1"/>
          <p:nvPr/>
        </p:nvSpPr>
        <p:spPr>
          <a:xfrm>
            <a:off x="457200" y="5824727"/>
            <a:ext cx="3291840" cy="256032"/>
          </a:xfrm>
          <a:prstGeom prst="rect">
            <a:avLst/>
          </a:prstGeom>
          <a:noFill/>
        </p:spPr>
        <p:txBody>
          <a:bodyPr wrap="square" lIns="18288" rIns="18288" tIns="9144" bIns="9144" anchor="t">
            <a:spAutoFit/>
          </a:bodyPr>
          <a:lstStyle/>
          <a:p>
            <a:pPr algn="l">
              <a:lnSpc>
                <a:spcPct val="100000"/>
              </a:lnSpc>
            </a:pPr>
            <a:r>
              <a:rPr sz="1100" b="0" i="0">
                <a:solidFill>
                  <a:srgbClr val="2D3142"/>
                </a:solidFill>
                <a:latin typeface="Open Sans"/>
              </a:rPr>
              <a:t>Tesla Coil Workshop</a:t>
            </a:r>
          </a:p>
        </p:txBody>
      </p:sp>
      <p:sp>
        <p:nvSpPr>
          <p:cNvPr id="24" name="TextBox 23"/>
          <p:cNvSpPr txBox="1"/>
          <p:nvPr/>
        </p:nvSpPr>
        <p:spPr>
          <a:xfrm>
            <a:off x="457200" y="6071615"/>
            <a:ext cx="3291840" cy="256032"/>
          </a:xfrm>
          <a:prstGeom prst="rect">
            <a:avLst/>
          </a:prstGeom>
          <a:noFill/>
        </p:spPr>
        <p:txBody>
          <a:bodyPr wrap="square" lIns="18288" rIns="18288" tIns="9144" bIns="9144" anchor="t">
            <a:spAutoFit/>
          </a:bodyPr>
          <a:lstStyle/>
          <a:p>
            <a:pPr algn="l">
              <a:lnSpc>
                <a:spcPct val="100000"/>
              </a:lnSpc>
            </a:pPr>
            <a:r>
              <a:rPr sz="1100" b="0" i="0">
                <a:solidFill>
                  <a:srgbClr val="2D3142"/>
                </a:solidFill>
                <a:latin typeface="Open Sans"/>
              </a:rPr>
              <a:t>Metal Casting</a:t>
            </a:r>
          </a:p>
        </p:txBody>
      </p:sp>
      <p:sp>
        <p:nvSpPr>
          <p:cNvPr id="25" name="Rounded Rectangle 24"/>
          <p:cNvSpPr/>
          <p:nvPr/>
        </p:nvSpPr>
        <p:spPr>
          <a:xfrm>
            <a:off x="457200" y="6455663"/>
            <a:ext cx="2377440" cy="274320"/>
          </a:xfrm>
          <a:prstGeom prst="roundRect">
            <a:avLst>
              <a:gd name="adj" fmla="val 15000"/>
            </a:avLst>
          </a:prstGeom>
          <a:solidFill>
            <a:srgbClr val="6B2D8B"/>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26" name="TextBox 25"/>
          <p:cNvSpPr txBox="1"/>
          <p:nvPr/>
        </p:nvSpPr>
        <p:spPr>
          <a:xfrm>
            <a:off x="457200" y="6492239"/>
            <a:ext cx="2377440" cy="219456"/>
          </a:xfrm>
          <a:prstGeom prst="rect">
            <a:avLst/>
          </a:prstGeom>
          <a:noFill/>
        </p:spPr>
        <p:txBody>
          <a:bodyPr wrap="square" lIns="18288" rIns="18288" tIns="9144" bIns="9144" anchor="ctr">
            <a:spAutoFit/>
          </a:bodyPr>
          <a:lstStyle/>
          <a:p>
            <a:pPr algn="ctr"/>
            <a:r>
              <a:rPr sz="1100" b="1" i="0">
                <a:solidFill>
                  <a:srgbClr val="FFFFFF"/>
                </a:solidFill>
                <a:latin typeface="Open Sans"/>
              </a:rPr>
              <a:t>Digital Fabrication</a:t>
            </a:r>
          </a:p>
        </p:txBody>
      </p:sp>
      <p:sp>
        <p:nvSpPr>
          <p:cNvPr id="27" name="TextBox 26"/>
          <p:cNvSpPr txBox="1"/>
          <p:nvPr/>
        </p:nvSpPr>
        <p:spPr>
          <a:xfrm>
            <a:off x="457200" y="6821423"/>
            <a:ext cx="3291840" cy="256032"/>
          </a:xfrm>
          <a:prstGeom prst="rect">
            <a:avLst/>
          </a:prstGeom>
          <a:noFill/>
        </p:spPr>
        <p:txBody>
          <a:bodyPr wrap="square" lIns="18288" rIns="18288" tIns="9144" bIns="9144" anchor="t">
            <a:spAutoFit/>
          </a:bodyPr>
          <a:lstStyle/>
          <a:p>
            <a:pPr algn="l">
              <a:lnSpc>
                <a:spcPct val="100000"/>
              </a:lnSpc>
            </a:pPr>
            <a:r>
              <a:rPr sz="1100" b="0" i="0">
                <a:solidFill>
                  <a:srgbClr val="2D3142"/>
                </a:solidFill>
                <a:latin typeface="Open Sans"/>
              </a:rPr>
              <a:t>3D Printing</a:t>
            </a:r>
          </a:p>
        </p:txBody>
      </p:sp>
      <p:sp>
        <p:nvSpPr>
          <p:cNvPr id="28" name="Rounded Rectangle 27"/>
          <p:cNvSpPr/>
          <p:nvPr/>
        </p:nvSpPr>
        <p:spPr>
          <a:xfrm>
            <a:off x="457200" y="7205471"/>
            <a:ext cx="2377440" cy="274320"/>
          </a:xfrm>
          <a:prstGeom prst="roundRect">
            <a:avLst>
              <a:gd name="adj" fmla="val 15000"/>
            </a:avLst>
          </a:prstGeom>
          <a:solidFill>
            <a:srgbClr val="1A1A2E"/>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29" name="TextBox 28"/>
          <p:cNvSpPr txBox="1"/>
          <p:nvPr/>
        </p:nvSpPr>
        <p:spPr>
          <a:xfrm>
            <a:off x="457200" y="7242047"/>
            <a:ext cx="2377440" cy="219456"/>
          </a:xfrm>
          <a:prstGeom prst="rect">
            <a:avLst/>
          </a:prstGeom>
          <a:noFill/>
        </p:spPr>
        <p:txBody>
          <a:bodyPr wrap="square" lIns="18288" rIns="18288" tIns="9144" bIns="9144" anchor="ctr">
            <a:spAutoFit/>
          </a:bodyPr>
          <a:lstStyle/>
          <a:p>
            <a:pPr algn="ctr"/>
            <a:r>
              <a:rPr sz="1100" b="1" i="0">
                <a:solidFill>
                  <a:srgbClr val="FFFFFF"/>
                </a:solidFill>
                <a:latin typeface="Open Sans"/>
              </a:rPr>
              <a:t>Cybersecurity &amp; Code</a:t>
            </a:r>
          </a:p>
        </p:txBody>
      </p:sp>
      <p:sp>
        <p:nvSpPr>
          <p:cNvPr id="30" name="TextBox 29"/>
          <p:cNvSpPr txBox="1"/>
          <p:nvPr/>
        </p:nvSpPr>
        <p:spPr>
          <a:xfrm>
            <a:off x="457200" y="7571231"/>
            <a:ext cx="3291840" cy="256032"/>
          </a:xfrm>
          <a:prstGeom prst="rect">
            <a:avLst/>
          </a:prstGeom>
          <a:noFill/>
        </p:spPr>
        <p:txBody>
          <a:bodyPr wrap="square" lIns="18288" rIns="18288" tIns="9144" bIns="9144" anchor="t">
            <a:spAutoFit/>
          </a:bodyPr>
          <a:lstStyle/>
          <a:p>
            <a:pPr algn="l">
              <a:lnSpc>
                <a:spcPct val="100000"/>
              </a:lnSpc>
            </a:pPr>
            <a:r>
              <a:rPr sz="1100" b="0" i="0">
                <a:solidFill>
                  <a:srgbClr val="2D3142"/>
                </a:solidFill>
                <a:latin typeface="Open Sans"/>
              </a:rPr>
              <a:t>Lockpicking 101</a:t>
            </a:r>
          </a:p>
        </p:txBody>
      </p:sp>
      <p:sp>
        <p:nvSpPr>
          <p:cNvPr id="31" name="TextBox 30"/>
          <p:cNvSpPr txBox="1"/>
          <p:nvPr/>
        </p:nvSpPr>
        <p:spPr>
          <a:xfrm>
            <a:off x="457200" y="7818119"/>
            <a:ext cx="3291840" cy="256032"/>
          </a:xfrm>
          <a:prstGeom prst="rect">
            <a:avLst/>
          </a:prstGeom>
          <a:noFill/>
        </p:spPr>
        <p:txBody>
          <a:bodyPr wrap="square" lIns="18288" rIns="18288" tIns="9144" bIns="9144" anchor="t">
            <a:spAutoFit/>
          </a:bodyPr>
          <a:lstStyle/>
          <a:p>
            <a:pPr algn="l">
              <a:lnSpc>
                <a:spcPct val="100000"/>
              </a:lnSpc>
            </a:pPr>
            <a:r>
              <a:rPr sz="1100" b="0" i="0">
                <a:solidFill>
                  <a:srgbClr val="2D3142"/>
                </a:solidFill>
                <a:latin typeface="Open Sans"/>
              </a:rPr>
              <a:t>Ethical Hacking Intro</a:t>
            </a:r>
          </a:p>
        </p:txBody>
      </p:sp>
      <p:sp>
        <p:nvSpPr>
          <p:cNvPr id="32" name="TextBox 31"/>
          <p:cNvSpPr txBox="1"/>
          <p:nvPr/>
        </p:nvSpPr>
        <p:spPr>
          <a:xfrm>
            <a:off x="457200" y="8065007"/>
            <a:ext cx="3291840" cy="256032"/>
          </a:xfrm>
          <a:prstGeom prst="rect">
            <a:avLst/>
          </a:prstGeom>
          <a:noFill/>
        </p:spPr>
        <p:txBody>
          <a:bodyPr wrap="square" lIns="18288" rIns="18288" tIns="9144" bIns="9144" anchor="t">
            <a:spAutoFit/>
          </a:bodyPr>
          <a:lstStyle/>
          <a:p>
            <a:pPr algn="l">
              <a:lnSpc>
                <a:spcPct val="100000"/>
              </a:lnSpc>
            </a:pPr>
            <a:r>
              <a:rPr sz="1100" b="0" i="0">
                <a:solidFill>
                  <a:srgbClr val="2D3142"/>
                </a:solidFill>
                <a:latin typeface="Open Sans"/>
              </a:rPr>
              <a:t>Hacker Mindset</a:t>
            </a:r>
          </a:p>
        </p:txBody>
      </p:sp>
      <p:sp>
        <p:nvSpPr>
          <p:cNvPr id="33" name="TextBox 32"/>
          <p:cNvSpPr txBox="1"/>
          <p:nvPr/>
        </p:nvSpPr>
        <p:spPr>
          <a:xfrm>
            <a:off x="457200" y="8311895"/>
            <a:ext cx="3291840" cy="256032"/>
          </a:xfrm>
          <a:prstGeom prst="rect">
            <a:avLst/>
          </a:prstGeom>
          <a:noFill/>
        </p:spPr>
        <p:txBody>
          <a:bodyPr wrap="square" lIns="18288" rIns="18288" tIns="9144" bIns="9144" anchor="t">
            <a:spAutoFit/>
          </a:bodyPr>
          <a:lstStyle/>
          <a:p>
            <a:pPr algn="l">
              <a:lnSpc>
                <a:spcPct val="100000"/>
              </a:lnSpc>
            </a:pPr>
            <a:r>
              <a:rPr sz="1100" b="0" i="0">
                <a:solidFill>
                  <a:srgbClr val="2D3142"/>
                </a:solidFill>
                <a:latin typeface="Open Sans"/>
              </a:rPr>
              <a:t>Cyber Sleuth</a:t>
            </a:r>
          </a:p>
        </p:txBody>
      </p:sp>
      <p:sp>
        <p:nvSpPr>
          <p:cNvPr id="34" name="Rounded Rectangle 33"/>
          <p:cNvSpPr/>
          <p:nvPr/>
        </p:nvSpPr>
        <p:spPr>
          <a:xfrm>
            <a:off x="4023359" y="1234439"/>
            <a:ext cx="2377440" cy="274320"/>
          </a:xfrm>
          <a:prstGeom prst="roundRect">
            <a:avLst>
              <a:gd name="adj" fmla="val 15000"/>
            </a:avLst>
          </a:prstGeom>
          <a:solidFill>
            <a:srgbClr val="1565C0"/>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35" name="TextBox 34"/>
          <p:cNvSpPr txBox="1"/>
          <p:nvPr/>
        </p:nvSpPr>
        <p:spPr>
          <a:xfrm>
            <a:off x="4023359" y="1271016"/>
            <a:ext cx="2377440" cy="219456"/>
          </a:xfrm>
          <a:prstGeom prst="rect">
            <a:avLst/>
          </a:prstGeom>
          <a:noFill/>
        </p:spPr>
        <p:txBody>
          <a:bodyPr wrap="square" lIns="18288" rIns="18288" tIns="9144" bIns="9144" anchor="ctr">
            <a:spAutoFit/>
          </a:bodyPr>
          <a:lstStyle/>
          <a:p>
            <a:pPr algn="ctr"/>
            <a:r>
              <a:rPr sz="1100" b="1" i="0">
                <a:solidFill>
                  <a:srgbClr val="FFFFFF"/>
                </a:solidFill>
                <a:latin typeface="Open Sans"/>
              </a:rPr>
              <a:t>Science &amp; Discovery</a:t>
            </a:r>
          </a:p>
        </p:txBody>
      </p:sp>
      <p:sp>
        <p:nvSpPr>
          <p:cNvPr id="36" name="TextBox 35"/>
          <p:cNvSpPr txBox="1"/>
          <p:nvPr/>
        </p:nvSpPr>
        <p:spPr>
          <a:xfrm>
            <a:off x="4023359" y="1600200"/>
            <a:ext cx="3291840" cy="256032"/>
          </a:xfrm>
          <a:prstGeom prst="rect">
            <a:avLst/>
          </a:prstGeom>
          <a:noFill/>
        </p:spPr>
        <p:txBody>
          <a:bodyPr wrap="square" lIns="18288" rIns="18288" tIns="9144" bIns="9144" anchor="t">
            <a:spAutoFit/>
          </a:bodyPr>
          <a:lstStyle/>
          <a:p>
            <a:pPr algn="l">
              <a:lnSpc>
                <a:spcPct val="100000"/>
              </a:lnSpc>
            </a:pPr>
            <a:r>
              <a:rPr sz="1100" b="0" i="0">
                <a:solidFill>
                  <a:srgbClr val="2D3142"/>
                </a:solidFill>
                <a:latin typeface="Open Sans"/>
              </a:rPr>
              <a:t>Listening with Tools</a:t>
            </a:r>
          </a:p>
        </p:txBody>
      </p:sp>
      <p:sp>
        <p:nvSpPr>
          <p:cNvPr id="37" name="TextBox 36"/>
          <p:cNvSpPr txBox="1"/>
          <p:nvPr/>
        </p:nvSpPr>
        <p:spPr>
          <a:xfrm>
            <a:off x="4023359" y="1847088"/>
            <a:ext cx="3291840" cy="256032"/>
          </a:xfrm>
          <a:prstGeom prst="rect">
            <a:avLst/>
          </a:prstGeom>
          <a:noFill/>
        </p:spPr>
        <p:txBody>
          <a:bodyPr wrap="square" lIns="18288" rIns="18288" tIns="9144" bIns="9144" anchor="t">
            <a:spAutoFit/>
          </a:bodyPr>
          <a:lstStyle/>
          <a:p>
            <a:pPr algn="l">
              <a:lnSpc>
                <a:spcPct val="100000"/>
              </a:lnSpc>
            </a:pPr>
            <a:r>
              <a:rPr sz="1100" b="0" i="0">
                <a:solidFill>
                  <a:srgbClr val="2D3142"/>
                </a:solidFill>
                <a:latin typeface="Open Sans"/>
              </a:rPr>
              <a:t>Non-Newtonian Fluids - Oobleck</a:t>
            </a:r>
          </a:p>
        </p:txBody>
      </p:sp>
      <p:sp>
        <p:nvSpPr>
          <p:cNvPr id="38" name="TextBox 37"/>
          <p:cNvSpPr txBox="1"/>
          <p:nvPr/>
        </p:nvSpPr>
        <p:spPr>
          <a:xfrm>
            <a:off x="4023359" y="2093976"/>
            <a:ext cx="3291840" cy="256032"/>
          </a:xfrm>
          <a:prstGeom prst="rect">
            <a:avLst/>
          </a:prstGeom>
          <a:noFill/>
        </p:spPr>
        <p:txBody>
          <a:bodyPr wrap="square" lIns="18288" rIns="18288" tIns="9144" bIns="9144" anchor="t">
            <a:spAutoFit/>
          </a:bodyPr>
          <a:lstStyle/>
          <a:p>
            <a:pPr algn="l">
              <a:lnSpc>
                <a:spcPct val="100000"/>
              </a:lnSpc>
            </a:pPr>
            <a:r>
              <a:rPr sz="1100" b="0" i="0">
                <a:solidFill>
                  <a:srgbClr val="2D3142"/>
                </a:solidFill>
                <a:latin typeface="Open Sans"/>
              </a:rPr>
              <a:t>Magnet Explorers</a:t>
            </a:r>
          </a:p>
        </p:txBody>
      </p:sp>
      <p:sp>
        <p:nvSpPr>
          <p:cNvPr id="39" name="TextBox 38"/>
          <p:cNvSpPr txBox="1"/>
          <p:nvPr/>
        </p:nvSpPr>
        <p:spPr>
          <a:xfrm>
            <a:off x="4023359" y="2340864"/>
            <a:ext cx="3291840" cy="256032"/>
          </a:xfrm>
          <a:prstGeom prst="rect">
            <a:avLst/>
          </a:prstGeom>
          <a:noFill/>
        </p:spPr>
        <p:txBody>
          <a:bodyPr wrap="square" lIns="18288" rIns="18288" tIns="9144" bIns="9144" anchor="t">
            <a:spAutoFit/>
          </a:bodyPr>
          <a:lstStyle/>
          <a:p>
            <a:pPr algn="l">
              <a:lnSpc>
                <a:spcPct val="100000"/>
              </a:lnSpc>
            </a:pPr>
            <a:r>
              <a:rPr sz="1100" b="0" i="0">
                <a:solidFill>
                  <a:srgbClr val="2D3142"/>
                </a:solidFill>
                <a:latin typeface="Open Sans"/>
              </a:rPr>
              <a:t>Paper Plate Speaker</a:t>
            </a:r>
          </a:p>
        </p:txBody>
      </p:sp>
      <p:sp>
        <p:nvSpPr>
          <p:cNvPr id="40" name="TextBox 39"/>
          <p:cNvSpPr txBox="1"/>
          <p:nvPr/>
        </p:nvSpPr>
        <p:spPr>
          <a:xfrm>
            <a:off x="4023359" y="2587752"/>
            <a:ext cx="3291840" cy="256032"/>
          </a:xfrm>
          <a:prstGeom prst="rect">
            <a:avLst/>
          </a:prstGeom>
          <a:noFill/>
        </p:spPr>
        <p:txBody>
          <a:bodyPr wrap="square" lIns="18288" rIns="18288" tIns="9144" bIns="9144" anchor="t">
            <a:spAutoFit/>
          </a:bodyPr>
          <a:lstStyle/>
          <a:p>
            <a:pPr algn="l">
              <a:lnSpc>
                <a:spcPct val="100000"/>
              </a:lnSpc>
            </a:pPr>
            <a:r>
              <a:rPr sz="1100" b="0" i="0">
                <a:solidFill>
                  <a:srgbClr val="2D3142"/>
                </a:solidFill>
                <a:latin typeface="Open Sans"/>
              </a:rPr>
              <a:t>Diffraction Grating Glasses</a:t>
            </a:r>
          </a:p>
        </p:txBody>
      </p:sp>
      <p:sp>
        <p:nvSpPr>
          <p:cNvPr id="41" name="TextBox 40"/>
          <p:cNvSpPr txBox="1"/>
          <p:nvPr/>
        </p:nvSpPr>
        <p:spPr>
          <a:xfrm>
            <a:off x="4023359" y="2834640"/>
            <a:ext cx="3291840" cy="256032"/>
          </a:xfrm>
          <a:prstGeom prst="rect">
            <a:avLst/>
          </a:prstGeom>
          <a:noFill/>
        </p:spPr>
        <p:txBody>
          <a:bodyPr wrap="square" lIns="18288" rIns="18288" tIns="9144" bIns="9144" anchor="t">
            <a:spAutoFit/>
          </a:bodyPr>
          <a:lstStyle/>
          <a:p>
            <a:pPr algn="l">
              <a:lnSpc>
                <a:spcPct val="100000"/>
              </a:lnSpc>
            </a:pPr>
            <a:r>
              <a:rPr sz="1100" b="0" i="0">
                <a:solidFill>
                  <a:srgbClr val="2D3142"/>
                </a:solidFill>
                <a:latin typeface="Open Sans"/>
              </a:rPr>
              <a:t>Weather Station</a:t>
            </a:r>
          </a:p>
        </p:txBody>
      </p:sp>
    </p:spTree>
  </p:cSld>
  <p:clrMapOvr>
    <a:masterClrMapping/>
  </p:clrMapOvr>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457200"/>
            <a:ext cx="4754880" cy="502920"/>
          </a:xfrm>
          <a:prstGeom prst="rect">
            <a:avLst/>
          </a:prstGeom>
          <a:noFill/>
        </p:spPr>
        <p:txBody>
          <a:bodyPr wrap="square" lIns="18288" rIns="18288" tIns="9144" bIns="9144" anchor="t">
            <a:spAutoFit/>
          </a:bodyPr>
          <a:lstStyle/>
          <a:p>
            <a:pPr algn="l"/>
            <a:r>
              <a:rPr sz="2400" b="1" i="0">
                <a:solidFill>
                  <a:srgbClr val="1A1A2E"/>
                </a:solidFill>
                <a:latin typeface="Open Sans"/>
              </a:rPr>
              <a:t>Cyber Sleuth</a:t>
            </a:r>
          </a:p>
        </p:txBody>
      </p:sp>
      <p:sp>
        <p:nvSpPr>
          <p:cNvPr id="3" name="Rounded Rectangle 2"/>
          <p:cNvSpPr/>
          <p:nvPr/>
        </p:nvSpPr>
        <p:spPr>
          <a:xfrm>
            <a:off x="5303520" y="502920"/>
            <a:ext cx="2011680" cy="292608"/>
          </a:xfrm>
          <a:prstGeom prst="roundRect">
            <a:avLst>
              <a:gd name="adj" fmla="val 40000"/>
            </a:avLst>
          </a:prstGeom>
          <a:solidFill>
            <a:srgbClr val="1A1A2E"/>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4" name="TextBox 3"/>
          <p:cNvSpPr txBox="1"/>
          <p:nvPr/>
        </p:nvSpPr>
        <p:spPr>
          <a:xfrm>
            <a:off x="5303520" y="530352"/>
            <a:ext cx="2011680" cy="237744"/>
          </a:xfrm>
          <a:prstGeom prst="rect">
            <a:avLst/>
          </a:prstGeom>
          <a:noFill/>
        </p:spPr>
        <p:txBody>
          <a:bodyPr wrap="square" lIns="18288" rIns="18288" tIns="9144" bIns="9144" anchor="ctr">
            <a:spAutoFit/>
          </a:bodyPr>
          <a:lstStyle/>
          <a:p>
            <a:pPr algn="ctr"/>
            <a:r>
              <a:rPr sz="800" b="1" i="0">
                <a:solidFill>
                  <a:srgbClr val="FFFFFF"/>
                </a:solidFill>
                <a:latin typeface="Open Sans"/>
              </a:rPr>
              <a:t>Cybersecurity &amp; Code</a:t>
            </a:r>
          </a:p>
        </p:txBody>
      </p:sp>
      <p:pic>
        <p:nvPicPr>
          <p:cNvPr id="5" name="Picture 4" descr="cyber-sleuth.jpg"/>
          <p:cNvPicPr>
            <a:picLocks noChangeAspect="1"/>
          </p:cNvPicPr>
          <p:nvPr/>
        </p:nvPicPr>
        <p:blipFill>
          <a:blip r:embed="rId2"/>
          <a:stretch>
            <a:fillRect/>
          </a:stretch>
        </p:blipFill>
        <p:spPr>
          <a:xfrm>
            <a:off x="457200" y="1005840"/>
            <a:ext cx="6858000" cy="2286000"/>
          </a:xfrm>
          <a:prstGeom prst="roundRect">
            <a:avLst>
              <a:gd name="adj" fmla="val 4000"/>
            </a:avLst>
          </a:prstGeom>
        </p:spPr>
      </p:pic>
      <p:sp>
        <p:nvSpPr>
          <p:cNvPr id="6" name="TextBox 5"/>
          <p:cNvSpPr txBox="1"/>
          <p:nvPr/>
        </p:nvSpPr>
        <p:spPr>
          <a:xfrm>
            <a:off x="457200" y="3383280"/>
            <a:ext cx="6858000" cy="640080"/>
          </a:xfrm>
          <a:prstGeom prst="rect">
            <a:avLst/>
          </a:prstGeom>
          <a:noFill/>
        </p:spPr>
        <p:txBody>
          <a:bodyPr wrap="square" lIns="36576" rIns="36576" tIns="18288" bIns="18288" anchor="t">
            <a:spAutoFit/>
          </a:bodyPr>
          <a:lstStyle/>
          <a:p>
            <a:pPr algn="l">
              <a:lnSpc>
                <a:spcPct val="140000"/>
              </a:lnSpc>
            </a:pPr>
            <a:r>
              <a:rPr sz="1300" b="0" i="1">
                <a:solidFill>
                  <a:srgbClr val="2D3142"/>
                </a:solidFill>
                <a:latin typeface="Open Sans"/>
              </a:rPr>
              <a:t>Much of cybersecurity and nearly all of cryptography is a numbers game - math with numbers so large that computers can't manage them. Students explore those numbers at a scale they can see, watching them grow into territory no one can brute-force. They also poke at pre-built Capture-the-Flag puzzles and run a few eye-popping demos that feel like elite hacker moves while being completely benign. Nothing we do puts any real computer or network at risk before, during, or after this session.</a:t>
            </a:r>
          </a:p>
        </p:txBody>
      </p:sp>
      <p:sp>
        <p:nvSpPr>
          <p:cNvPr id="7" name="Rounded Rectangle 6"/>
          <p:cNvSpPr/>
          <p:nvPr/>
        </p:nvSpPr>
        <p:spPr>
          <a:xfrm>
            <a:off x="457200" y="4160520"/>
            <a:ext cx="5760720" cy="914400"/>
          </a:xfrm>
          <a:prstGeom prst="roundRect">
            <a:avLst>
              <a:gd name="adj" fmla="val 5000"/>
            </a:avLst>
          </a:prstGeom>
          <a:solidFill>
            <a:srgbClr val="F8F9FA"/>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8" name="Rectangle 7"/>
          <p:cNvSpPr/>
          <p:nvPr/>
        </p:nvSpPr>
        <p:spPr>
          <a:xfrm>
            <a:off x="457200" y="4160520"/>
            <a:ext cx="36576" cy="914400"/>
          </a:xfrm>
          <a:prstGeom prst="rect">
            <a:avLst/>
          </a:prstGeom>
          <a:solidFill>
            <a:srgbClr val="1A1A2E"/>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9" name="TextBox 8"/>
          <p:cNvSpPr txBox="1"/>
          <p:nvPr/>
        </p:nvSpPr>
        <p:spPr>
          <a:xfrm>
            <a:off x="566928" y="4233672"/>
            <a:ext cx="5596128" cy="822960"/>
          </a:xfrm>
          <a:prstGeom prst="rect">
            <a:avLst/>
          </a:prstGeom>
          <a:noFill/>
        </p:spPr>
        <p:txBody>
          <a:bodyPr wrap="square" lIns="36576" rIns="36576" tIns="18288" bIns="18288" anchor="t">
            <a:spAutoFit/>
          </a:bodyPr>
          <a:lstStyle/>
          <a:p>
            <a:pPr algn="l">
              <a:lnSpc>
                <a:spcPct val="130000"/>
              </a:lnSpc>
            </a:pPr>
            <a:r>
              <a:rPr sz="1100" b="1" i="0">
                <a:solidFill>
                  <a:srgbClr val="1A1A2E"/>
                </a:solidFill>
                <a:latin typeface="Open Sans"/>
              </a:rPr>
              <a:t>Space needed: </a:t>
            </a:r>
            <a:r>
              <a:rPr sz="1100" b="0" i="0">
                <a:solidFill>
                  <a:srgbClr val="2D3142"/>
                </a:solidFill>
                <a:latin typeface="Open Sans"/>
              </a:rPr>
              <a:t>Tables with computers and internet access</a:t>
            </a:r>
          </a:p>
          <a:p>
            <a:pPr algn="l">
              <a:lnSpc>
                <a:spcPct val="130000"/>
              </a:lnSpc>
            </a:pPr>
            <a:r>
              <a:rPr sz="1100" b="1" i="0">
                <a:solidFill>
                  <a:srgbClr val="1A1A2E"/>
                </a:solidFill>
                <a:latin typeface="Open Sans"/>
              </a:rPr>
              <a:t>Online: </a:t>
            </a:r>
            <a:r>
              <a:rPr sz="1000" b="0" i="0">
                <a:solidFill>
                  <a:srgbClr val="1A1A2E"/>
                </a:solidFill>
                <a:latin typeface="Courier New"/>
              </a:rPr>
              <a:t>/programs/cyber-sleuth/</a:t>
            </a:r>
          </a:p>
        </p:txBody>
      </p:sp>
      <p:pic>
        <p:nvPicPr>
          <p:cNvPr id="10" name="Picture 9" descr="cyber-sleuth.png"/>
          <p:cNvPicPr>
            <a:picLocks noChangeAspect="1"/>
          </p:cNvPicPr>
          <p:nvPr/>
        </p:nvPicPr>
        <p:blipFill>
          <a:blip r:embed="rId3"/>
          <a:stretch>
            <a:fillRect/>
          </a:stretch>
        </p:blipFill>
        <p:spPr>
          <a:xfrm>
            <a:off x="6400800" y="4160520"/>
            <a:ext cx="914400" cy="914400"/>
          </a:xfrm>
          <a:prstGeom prst="rect">
            <a:avLst/>
          </a:prstGeom>
        </p:spPr>
      </p:pic>
      <p:sp>
        <p:nvSpPr>
          <p:cNvPr id="11" name="TextBox 10"/>
          <p:cNvSpPr txBox="1"/>
          <p:nvPr/>
        </p:nvSpPr>
        <p:spPr>
          <a:xfrm>
            <a:off x="6400800" y="5093207"/>
            <a:ext cx="914400" cy="228600"/>
          </a:xfrm>
          <a:prstGeom prst="rect">
            <a:avLst/>
          </a:prstGeom>
          <a:noFill/>
        </p:spPr>
        <p:txBody>
          <a:bodyPr wrap="square" lIns="18288" rIns="18288" tIns="9144" bIns="9144" anchor="t">
            <a:spAutoFit/>
          </a:bodyPr>
          <a:lstStyle/>
          <a:p>
            <a:pPr algn="ctr"/>
            <a:r>
              <a:rPr sz="700" b="0" i="0">
                <a:solidFill>
                  <a:srgbClr val="666666"/>
                </a:solidFill>
                <a:latin typeface="Courier New"/>
              </a:rPr>
              <a:t>cyber-sleuth</a:t>
            </a:r>
          </a:p>
        </p:txBody>
      </p:sp>
      <p:sp>
        <p:nvSpPr>
          <p:cNvPr id="12" name="Rounded Rectangle 11"/>
          <p:cNvSpPr/>
          <p:nvPr/>
        </p:nvSpPr>
        <p:spPr>
          <a:xfrm>
            <a:off x="457200" y="5257800"/>
            <a:ext cx="6858000" cy="292608"/>
          </a:xfrm>
          <a:prstGeom prst="roundRect">
            <a:avLst>
              <a:gd name="adj" fmla="val 0"/>
            </a:avLst>
          </a:prstGeom>
          <a:solidFill>
            <a:srgbClr val="1A1A2E"/>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3" name="TextBox 12"/>
          <p:cNvSpPr txBox="1"/>
          <p:nvPr/>
        </p:nvSpPr>
        <p:spPr>
          <a:xfrm>
            <a:off x="512064" y="5303520"/>
            <a:ext cx="82296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LEVEL</a:t>
            </a:r>
          </a:p>
        </p:txBody>
      </p:sp>
      <p:sp>
        <p:nvSpPr>
          <p:cNvPr id="14" name="TextBox 13"/>
          <p:cNvSpPr txBox="1"/>
          <p:nvPr/>
        </p:nvSpPr>
        <p:spPr>
          <a:xfrm>
            <a:off x="1426464" y="5303520"/>
            <a:ext cx="1554480" cy="237744"/>
          </a:xfrm>
          <a:prstGeom prst="rect">
            <a:avLst/>
          </a:prstGeom>
          <a:noFill/>
        </p:spPr>
        <p:txBody>
          <a:bodyPr wrap="square" lIns="18288" rIns="18288" tIns="9144" bIns="9144" anchor="ctr">
            <a:spAutoFit/>
          </a:bodyPr>
          <a:lstStyle/>
          <a:p>
            <a:pPr algn="l"/>
            <a:r>
              <a:rPr sz="900" b="1" i="0">
                <a:solidFill>
                  <a:srgbClr val="FFFFFF"/>
                </a:solidFill>
                <a:latin typeface="Open Sans"/>
              </a:rPr>
              <a:t>TOPIC</a:t>
            </a:r>
          </a:p>
        </p:txBody>
      </p:sp>
      <p:sp>
        <p:nvSpPr>
          <p:cNvPr id="15" name="TextBox 14"/>
          <p:cNvSpPr txBox="1"/>
          <p:nvPr/>
        </p:nvSpPr>
        <p:spPr>
          <a:xfrm>
            <a:off x="3072384" y="5303520"/>
            <a:ext cx="420624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LESSON</a:t>
            </a:r>
          </a:p>
        </p:txBody>
      </p:sp>
      <p:sp>
        <p:nvSpPr>
          <p:cNvPr id="16" name="Rectangle 15"/>
          <p:cNvSpPr/>
          <p:nvPr/>
        </p:nvSpPr>
        <p:spPr>
          <a:xfrm>
            <a:off x="457200" y="5550408"/>
            <a:ext cx="6858000" cy="82321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7" name="TextBox 16"/>
          <p:cNvSpPr txBox="1"/>
          <p:nvPr/>
        </p:nvSpPr>
        <p:spPr>
          <a:xfrm>
            <a:off x="512064" y="5596128"/>
            <a:ext cx="822960" cy="750062"/>
          </a:xfrm>
          <a:prstGeom prst="rect">
            <a:avLst/>
          </a:prstGeom>
          <a:noFill/>
        </p:spPr>
        <p:txBody>
          <a:bodyPr wrap="square" lIns="18288" rIns="18288" tIns="9144" bIns="9144" anchor="t">
            <a:spAutoFit/>
          </a:bodyPr>
          <a:lstStyle/>
          <a:p>
            <a:pPr algn="l"/>
            <a:r>
              <a:rPr sz="900" b="0" i="0">
                <a:solidFill>
                  <a:srgbClr val="2D3142"/>
                </a:solidFill>
                <a:latin typeface="Open Sans"/>
              </a:rPr>
              <a:t>7th Grade</a:t>
            </a:r>
          </a:p>
        </p:txBody>
      </p:sp>
      <p:sp>
        <p:nvSpPr>
          <p:cNvPr id="18" name="TextBox 17"/>
          <p:cNvSpPr txBox="1"/>
          <p:nvPr/>
        </p:nvSpPr>
        <p:spPr>
          <a:xfrm>
            <a:off x="1426464" y="5596128"/>
            <a:ext cx="1554480" cy="75006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Geometry/Probability</a:t>
            </a:r>
          </a:p>
        </p:txBody>
      </p:sp>
      <p:sp>
        <p:nvSpPr>
          <p:cNvPr id="19" name="TextBox 18"/>
          <p:cNvSpPr txBox="1"/>
          <p:nvPr/>
        </p:nvSpPr>
        <p:spPr>
          <a:xfrm>
            <a:off x="3072384" y="5586984"/>
            <a:ext cx="4206240" cy="76835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Guessing Games</a:t>
            </a:r>
            <a:r>
              <a:rPr sz="700" b="1" i="0">
                <a:solidFill>
                  <a:srgbClr val="1A1A2E"/>
                </a:solidFill>
                <a:latin typeface="Open Sans"/>
              </a:rPr>
              <a:t>  [7.G]</a:t>
            </a:r>
          </a:p>
          <a:p>
            <a:pPr algn="l">
              <a:lnSpc>
                <a:spcPct val="130000"/>
              </a:lnSpc>
            </a:pPr>
            <a:r>
              <a:rPr sz="800" b="0" i="0">
                <a:solidFill>
                  <a:srgbClr val="555555"/>
                </a:solidFill>
                <a:latin typeface="Open Sans"/>
              </a:rPr>
              <a:t>A locked phone has a 4-digit PIN. A thief tries 1000 random PINs - what's the chance they get in? What if the PIN were 6 digits? Probability games and demos build the intuition for why longer PINs get harder fast.</a:t>
            </a:r>
          </a:p>
        </p:txBody>
      </p:sp>
      <p:sp>
        <p:nvSpPr>
          <p:cNvPr id="20" name="TextBox 19"/>
          <p:cNvSpPr txBox="1"/>
          <p:nvPr/>
        </p:nvSpPr>
        <p:spPr>
          <a:xfrm>
            <a:off x="512064" y="6419342"/>
            <a:ext cx="822960" cy="1146302"/>
          </a:xfrm>
          <a:prstGeom prst="rect">
            <a:avLst/>
          </a:prstGeom>
          <a:noFill/>
        </p:spPr>
        <p:txBody>
          <a:bodyPr wrap="square" lIns="18288" rIns="18288" tIns="9144" bIns="9144" anchor="t">
            <a:spAutoFit/>
          </a:bodyPr>
          <a:lstStyle/>
          <a:p>
            <a:pPr algn="l"/>
            <a:r>
              <a:rPr sz="900" b="0" i="0">
                <a:solidFill>
                  <a:srgbClr val="2D3142"/>
                </a:solidFill>
                <a:latin typeface="Open Sans"/>
              </a:rPr>
              <a:t>8th Grade</a:t>
            </a:r>
          </a:p>
        </p:txBody>
      </p:sp>
      <p:sp>
        <p:nvSpPr>
          <p:cNvPr id="21" name="TextBox 20"/>
          <p:cNvSpPr txBox="1"/>
          <p:nvPr/>
        </p:nvSpPr>
        <p:spPr>
          <a:xfrm>
            <a:off x="1426464" y="6419342"/>
            <a:ext cx="1554480" cy="114630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Equations</a:t>
            </a:r>
          </a:p>
        </p:txBody>
      </p:sp>
      <p:sp>
        <p:nvSpPr>
          <p:cNvPr id="22" name="TextBox 21"/>
          <p:cNvSpPr txBox="1"/>
          <p:nvPr/>
        </p:nvSpPr>
        <p:spPr>
          <a:xfrm>
            <a:off x="3072384" y="6410198"/>
            <a:ext cx="4206240" cy="116459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Exponential Password Space</a:t>
            </a:r>
            <a:r>
              <a:rPr sz="700" b="1" i="0">
                <a:solidFill>
                  <a:srgbClr val="1A1A2E"/>
                </a:solidFill>
                <a:latin typeface="Open Sans"/>
              </a:rPr>
              <a:t>  [8.EE]</a:t>
            </a:r>
          </a:p>
          <a:p>
            <a:pPr algn="l">
              <a:lnSpc>
                <a:spcPct val="130000"/>
              </a:lnSpc>
            </a:pPr>
            <a:r>
              <a:rPr sz="800" b="0" i="0">
                <a:solidFill>
                  <a:srgbClr val="555555"/>
                </a:solidFill>
                <a:latin typeface="Open Sans"/>
              </a:rPr>
              <a:t>A 4-character password has a finite number of possible values. An 8-character one has more - not twice as many. Work the exponents. Now compare a short password with symbols and numbers to a much longer one that's all lowercase letters - which is actually harder to guess? Which classical ciphers make the best use of that same exponential expansion as the key grows? Test your answer in the Capture-the-Flag challenges.</a:t>
            </a:r>
          </a:p>
        </p:txBody>
      </p:sp>
    </p:spTree>
  </p:cSld>
  <p:clrMapOvr>
    <a:masterClrMapping/>
  </p:clrMapOvr>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457200"/>
            <a:ext cx="4754880" cy="502920"/>
          </a:xfrm>
          <a:prstGeom prst="rect">
            <a:avLst/>
          </a:prstGeom>
          <a:noFill/>
        </p:spPr>
        <p:txBody>
          <a:bodyPr wrap="square" lIns="18288" rIns="18288" tIns="9144" bIns="9144" anchor="t">
            <a:spAutoFit/>
          </a:bodyPr>
          <a:lstStyle/>
          <a:p>
            <a:pPr algn="l"/>
            <a:r>
              <a:rPr sz="2400" b="1" i="0">
                <a:solidFill>
                  <a:srgbClr val="1565C0"/>
                </a:solidFill>
                <a:latin typeface="Open Sans"/>
              </a:rPr>
              <a:t>Listening with Tools</a:t>
            </a:r>
          </a:p>
        </p:txBody>
      </p:sp>
      <p:sp>
        <p:nvSpPr>
          <p:cNvPr id="3" name="Rounded Rectangle 2"/>
          <p:cNvSpPr/>
          <p:nvPr/>
        </p:nvSpPr>
        <p:spPr>
          <a:xfrm>
            <a:off x="5303520" y="502920"/>
            <a:ext cx="2011680" cy="292608"/>
          </a:xfrm>
          <a:prstGeom prst="roundRect">
            <a:avLst>
              <a:gd name="adj" fmla="val 40000"/>
            </a:avLst>
          </a:prstGeom>
          <a:solidFill>
            <a:srgbClr val="1565C0"/>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4" name="TextBox 3"/>
          <p:cNvSpPr txBox="1"/>
          <p:nvPr/>
        </p:nvSpPr>
        <p:spPr>
          <a:xfrm>
            <a:off x="5303520" y="530352"/>
            <a:ext cx="2011680" cy="237744"/>
          </a:xfrm>
          <a:prstGeom prst="rect">
            <a:avLst/>
          </a:prstGeom>
          <a:noFill/>
        </p:spPr>
        <p:txBody>
          <a:bodyPr wrap="square" lIns="18288" rIns="18288" tIns="9144" bIns="9144" anchor="ctr">
            <a:spAutoFit/>
          </a:bodyPr>
          <a:lstStyle/>
          <a:p>
            <a:pPr algn="ctr"/>
            <a:r>
              <a:rPr sz="800" b="1" i="0">
                <a:solidFill>
                  <a:srgbClr val="FFFFFF"/>
                </a:solidFill>
                <a:latin typeface="Open Sans"/>
              </a:rPr>
              <a:t>Science &amp; Discovery</a:t>
            </a:r>
          </a:p>
        </p:txBody>
      </p:sp>
      <p:pic>
        <p:nvPicPr>
          <p:cNvPr id="5" name="Picture 4" descr="sound-detectives.jpg"/>
          <p:cNvPicPr>
            <a:picLocks noChangeAspect="1"/>
          </p:cNvPicPr>
          <p:nvPr/>
        </p:nvPicPr>
        <p:blipFill>
          <a:blip r:embed="rId2"/>
          <a:stretch>
            <a:fillRect/>
          </a:stretch>
        </p:blipFill>
        <p:spPr>
          <a:xfrm>
            <a:off x="457200" y="1005840"/>
            <a:ext cx="6858000" cy="2286000"/>
          </a:xfrm>
          <a:prstGeom prst="roundRect">
            <a:avLst>
              <a:gd name="adj" fmla="val 4000"/>
            </a:avLst>
          </a:prstGeom>
        </p:spPr>
      </p:pic>
      <p:sp>
        <p:nvSpPr>
          <p:cNvPr id="6" name="TextBox 5"/>
          <p:cNvSpPr txBox="1"/>
          <p:nvPr/>
        </p:nvSpPr>
        <p:spPr>
          <a:xfrm>
            <a:off x="457200" y="3383280"/>
            <a:ext cx="6858000" cy="640080"/>
          </a:xfrm>
          <a:prstGeom prst="rect">
            <a:avLst/>
          </a:prstGeom>
          <a:noFill/>
        </p:spPr>
        <p:txBody>
          <a:bodyPr wrap="square" lIns="36576" rIns="36576" tIns="18288" bIns="18288" anchor="t">
            <a:spAutoFit/>
          </a:bodyPr>
          <a:lstStyle/>
          <a:p>
            <a:pPr algn="l">
              <a:lnSpc>
                <a:spcPct val="140000"/>
              </a:lnSpc>
            </a:pPr>
            <a:r>
              <a:rPr sz="1300" b="0" i="1">
                <a:solidFill>
                  <a:srgbClr val="2D3142"/>
                </a:solidFill>
                <a:latin typeface="Open Sans"/>
              </a:rPr>
              <a:t>Build a real stethoscope from recycled materials and 3D printed parts, then solve sound mysteries!</a:t>
            </a:r>
          </a:p>
        </p:txBody>
      </p:sp>
      <p:sp>
        <p:nvSpPr>
          <p:cNvPr id="7" name="Rounded Rectangle 6"/>
          <p:cNvSpPr/>
          <p:nvPr/>
        </p:nvSpPr>
        <p:spPr>
          <a:xfrm>
            <a:off x="457200" y="4160520"/>
            <a:ext cx="5760720" cy="914400"/>
          </a:xfrm>
          <a:prstGeom prst="roundRect">
            <a:avLst>
              <a:gd name="adj" fmla="val 5000"/>
            </a:avLst>
          </a:prstGeom>
          <a:solidFill>
            <a:srgbClr val="F8F9FA"/>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8" name="Rectangle 7"/>
          <p:cNvSpPr/>
          <p:nvPr/>
        </p:nvSpPr>
        <p:spPr>
          <a:xfrm>
            <a:off x="457200" y="4160520"/>
            <a:ext cx="36576" cy="914400"/>
          </a:xfrm>
          <a:prstGeom prst="rect">
            <a:avLst/>
          </a:prstGeom>
          <a:solidFill>
            <a:srgbClr val="1565C0"/>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9" name="TextBox 8"/>
          <p:cNvSpPr txBox="1"/>
          <p:nvPr/>
        </p:nvSpPr>
        <p:spPr>
          <a:xfrm>
            <a:off x="566928" y="4233672"/>
            <a:ext cx="5596128" cy="822960"/>
          </a:xfrm>
          <a:prstGeom prst="rect">
            <a:avLst/>
          </a:prstGeom>
          <a:noFill/>
        </p:spPr>
        <p:txBody>
          <a:bodyPr wrap="square" lIns="36576" rIns="36576" tIns="18288" bIns="18288" anchor="t">
            <a:spAutoFit/>
          </a:bodyPr>
          <a:lstStyle/>
          <a:p>
            <a:pPr algn="l">
              <a:lnSpc>
                <a:spcPct val="130000"/>
              </a:lnSpc>
            </a:pPr>
            <a:r>
              <a:rPr sz="1100" b="1" i="0">
                <a:solidFill>
                  <a:srgbClr val="1565C0"/>
                </a:solidFill>
                <a:latin typeface="Open Sans"/>
              </a:rPr>
              <a:t>Take-home: </a:t>
            </a:r>
            <a:r>
              <a:rPr sz="1100" b="0" i="0">
                <a:solidFill>
                  <a:srgbClr val="2D3142"/>
                </a:solidFill>
                <a:latin typeface="Open Sans"/>
              </a:rPr>
              <a:t>Students keep their stethoscopes</a:t>
            </a:r>
          </a:p>
          <a:p>
            <a:pPr algn="l">
              <a:lnSpc>
                <a:spcPct val="130000"/>
              </a:lnSpc>
            </a:pPr>
            <a:r>
              <a:rPr sz="1100" b="1" i="0">
                <a:solidFill>
                  <a:srgbClr val="1565C0"/>
                </a:solidFill>
                <a:latin typeface="Open Sans"/>
              </a:rPr>
              <a:t>Space needed: </a:t>
            </a:r>
            <a:r>
              <a:rPr sz="1100" b="0" i="0">
                <a:solidFill>
                  <a:srgbClr val="2D3142"/>
                </a:solidFill>
                <a:latin typeface="Open Sans"/>
              </a:rPr>
              <a:t>Classroom or multipurpose room with tables</a:t>
            </a:r>
          </a:p>
          <a:p>
            <a:pPr algn="l">
              <a:lnSpc>
                <a:spcPct val="130000"/>
              </a:lnSpc>
            </a:pPr>
            <a:r>
              <a:rPr sz="1100" b="1" i="0">
                <a:solidFill>
                  <a:srgbClr val="1565C0"/>
                </a:solidFill>
                <a:latin typeface="Open Sans"/>
              </a:rPr>
              <a:t>Online: </a:t>
            </a:r>
            <a:r>
              <a:rPr sz="1000" b="0" i="0">
                <a:solidFill>
                  <a:srgbClr val="1565C0"/>
                </a:solidFill>
                <a:latin typeface="Courier New"/>
              </a:rPr>
              <a:t>/programs/sound-detectives/</a:t>
            </a:r>
          </a:p>
        </p:txBody>
      </p:sp>
      <p:pic>
        <p:nvPicPr>
          <p:cNvPr id="10" name="Picture 9" descr="sound-detectives.png"/>
          <p:cNvPicPr>
            <a:picLocks noChangeAspect="1"/>
          </p:cNvPicPr>
          <p:nvPr/>
        </p:nvPicPr>
        <p:blipFill>
          <a:blip r:embed="rId3"/>
          <a:stretch>
            <a:fillRect/>
          </a:stretch>
        </p:blipFill>
        <p:spPr>
          <a:xfrm>
            <a:off x="6400800" y="4160520"/>
            <a:ext cx="914400" cy="914400"/>
          </a:xfrm>
          <a:prstGeom prst="rect">
            <a:avLst/>
          </a:prstGeom>
        </p:spPr>
      </p:pic>
      <p:sp>
        <p:nvSpPr>
          <p:cNvPr id="11" name="TextBox 10"/>
          <p:cNvSpPr txBox="1"/>
          <p:nvPr/>
        </p:nvSpPr>
        <p:spPr>
          <a:xfrm>
            <a:off x="6400800" y="5093207"/>
            <a:ext cx="914400" cy="228600"/>
          </a:xfrm>
          <a:prstGeom prst="rect">
            <a:avLst/>
          </a:prstGeom>
          <a:noFill/>
        </p:spPr>
        <p:txBody>
          <a:bodyPr wrap="square" lIns="18288" rIns="18288" tIns="9144" bIns="9144" anchor="t">
            <a:spAutoFit/>
          </a:bodyPr>
          <a:lstStyle/>
          <a:p>
            <a:pPr algn="ctr"/>
            <a:r>
              <a:rPr sz="700" b="0" i="0">
                <a:solidFill>
                  <a:srgbClr val="666666"/>
                </a:solidFill>
                <a:latin typeface="Courier New"/>
              </a:rPr>
              <a:t>sound-detectiv</a:t>
            </a:r>
          </a:p>
        </p:txBody>
      </p:sp>
      <p:sp>
        <p:nvSpPr>
          <p:cNvPr id="12" name="Rounded Rectangle 11"/>
          <p:cNvSpPr/>
          <p:nvPr/>
        </p:nvSpPr>
        <p:spPr>
          <a:xfrm>
            <a:off x="457200" y="5257800"/>
            <a:ext cx="6858000" cy="292608"/>
          </a:xfrm>
          <a:prstGeom prst="roundRect">
            <a:avLst>
              <a:gd name="adj" fmla="val 0"/>
            </a:avLst>
          </a:prstGeom>
          <a:solidFill>
            <a:srgbClr val="1565C0"/>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3" name="TextBox 12"/>
          <p:cNvSpPr txBox="1"/>
          <p:nvPr/>
        </p:nvSpPr>
        <p:spPr>
          <a:xfrm>
            <a:off x="512064" y="5303520"/>
            <a:ext cx="82296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LEVEL</a:t>
            </a:r>
          </a:p>
        </p:txBody>
      </p:sp>
      <p:sp>
        <p:nvSpPr>
          <p:cNvPr id="14" name="TextBox 13"/>
          <p:cNvSpPr txBox="1"/>
          <p:nvPr/>
        </p:nvSpPr>
        <p:spPr>
          <a:xfrm>
            <a:off x="1426464" y="5303520"/>
            <a:ext cx="1554480" cy="237744"/>
          </a:xfrm>
          <a:prstGeom prst="rect">
            <a:avLst/>
          </a:prstGeom>
          <a:noFill/>
        </p:spPr>
        <p:txBody>
          <a:bodyPr wrap="square" lIns="18288" rIns="18288" tIns="9144" bIns="9144" anchor="ctr">
            <a:spAutoFit/>
          </a:bodyPr>
          <a:lstStyle/>
          <a:p>
            <a:pPr algn="l"/>
            <a:r>
              <a:rPr sz="900" b="1" i="0">
                <a:solidFill>
                  <a:srgbClr val="FFFFFF"/>
                </a:solidFill>
                <a:latin typeface="Open Sans"/>
              </a:rPr>
              <a:t>TOPIC</a:t>
            </a:r>
          </a:p>
        </p:txBody>
      </p:sp>
      <p:sp>
        <p:nvSpPr>
          <p:cNvPr id="15" name="TextBox 14"/>
          <p:cNvSpPr txBox="1"/>
          <p:nvPr/>
        </p:nvSpPr>
        <p:spPr>
          <a:xfrm>
            <a:off x="3072384" y="5303520"/>
            <a:ext cx="420624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LESSON</a:t>
            </a:r>
          </a:p>
        </p:txBody>
      </p:sp>
      <p:sp>
        <p:nvSpPr>
          <p:cNvPr id="16" name="Rectangle 15"/>
          <p:cNvSpPr/>
          <p:nvPr/>
        </p:nvSpPr>
        <p:spPr>
          <a:xfrm>
            <a:off x="457200" y="5550408"/>
            <a:ext cx="6858000" cy="82321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7" name="TextBox 16"/>
          <p:cNvSpPr txBox="1"/>
          <p:nvPr/>
        </p:nvSpPr>
        <p:spPr>
          <a:xfrm>
            <a:off x="512064" y="5596128"/>
            <a:ext cx="822960" cy="750062"/>
          </a:xfrm>
          <a:prstGeom prst="rect">
            <a:avLst/>
          </a:prstGeom>
          <a:noFill/>
        </p:spPr>
        <p:txBody>
          <a:bodyPr wrap="square" lIns="18288" rIns="18288" tIns="9144" bIns="9144" anchor="t">
            <a:spAutoFit/>
          </a:bodyPr>
          <a:lstStyle/>
          <a:p>
            <a:pPr algn="l"/>
            <a:r>
              <a:rPr sz="900" b="0" i="0">
                <a:solidFill>
                  <a:srgbClr val="2D3142"/>
                </a:solidFill>
                <a:latin typeface="Open Sans"/>
              </a:rPr>
              <a:t>Pre-K</a:t>
            </a:r>
          </a:p>
        </p:txBody>
      </p:sp>
      <p:sp>
        <p:nvSpPr>
          <p:cNvPr id="18" name="TextBox 17"/>
          <p:cNvSpPr txBox="1"/>
          <p:nvPr/>
        </p:nvSpPr>
        <p:spPr>
          <a:xfrm>
            <a:off x="1426464" y="5596128"/>
            <a:ext cx="1554480" cy="75006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Intro to STEM</a:t>
            </a:r>
          </a:p>
        </p:txBody>
      </p:sp>
      <p:sp>
        <p:nvSpPr>
          <p:cNvPr id="19" name="TextBox 18"/>
          <p:cNvSpPr txBox="1"/>
          <p:nvPr/>
        </p:nvSpPr>
        <p:spPr>
          <a:xfrm>
            <a:off x="3072384" y="5586984"/>
            <a:ext cx="4206240" cy="76835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Mystery Box Sounds</a:t>
            </a:r>
          </a:p>
          <a:p>
            <a:pPr algn="l">
              <a:lnSpc>
                <a:spcPct val="130000"/>
              </a:lnSpc>
            </a:pPr>
            <a:r>
              <a:rPr sz="800" b="0" i="0">
                <a:solidFill>
                  <a:srgbClr val="555555"/>
                </a:solidFill>
                <a:latin typeface="Open Sans"/>
              </a:rPr>
              <a:t>Mystery box challenge: press a stethoscope against the box and figure out what's hiding inside by sound alone. What can you hear with the stethoscope that you can't hear without it? Your heart thump, a clock tick, water moving through a pipe in the wall?</a:t>
            </a:r>
          </a:p>
        </p:txBody>
      </p:sp>
      <p:sp>
        <p:nvSpPr>
          <p:cNvPr id="20" name="TextBox 19"/>
          <p:cNvSpPr txBox="1"/>
          <p:nvPr/>
        </p:nvSpPr>
        <p:spPr>
          <a:xfrm>
            <a:off x="512064" y="6419342"/>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1st Grade</a:t>
            </a:r>
          </a:p>
        </p:txBody>
      </p:sp>
      <p:sp>
        <p:nvSpPr>
          <p:cNvPr id="21" name="TextBox 20"/>
          <p:cNvSpPr txBox="1"/>
          <p:nvPr/>
        </p:nvSpPr>
        <p:spPr>
          <a:xfrm>
            <a:off x="1426464" y="6419342"/>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Weather; Light &amp; Sound</a:t>
            </a:r>
          </a:p>
        </p:txBody>
      </p:sp>
      <p:sp>
        <p:nvSpPr>
          <p:cNvPr id="22" name="TextBox 21"/>
          <p:cNvSpPr txBox="1"/>
          <p:nvPr/>
        </p:nvSpPr>
        <p:spPr>
          <a:xfrm>
            <a:off x="3072384" y="6410198"/>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Build a Stethoscope</a:t>
            </a:r>
            <a:r>
              <a:rPr sz="700" b="1" i="0">
                <a:solidFill>
                  <a:srgbClr val="1565C0"/>
                </a:solidFill>
                <a:latin typeface="Open Sans"/>
              </a:rPr>
              <a:t>  [S1P1]</a:t>
            </a:r>
          </a:p>
          <a:p>
            <a:pPr algn="l">
              <a:lnSpc>
                <a:spcPct val="130000"/>
              </a:lnSpc>
            </a:pPr>
            <a:r>
              <a:rPr sz="800" b="0" i="0">
                <a:solidFill>
                  <a:srgbClr val="555555"/>
                </a:solidFill>
                <a:latin typeface="Open Sans"/>
              </a:rPr>
              <a:t>Build a working stethoscope from tubes and funnels. Listen to heartbeats, ticking clocks, and whispers. How does sound travel through the tube?</a:t>
            </a:r>
          </a:p>
        </p:txBody>
      </p:sp>
      <p:sp>
        <p:nvSpPr>
          <p:cNvPr id="23" name="Rectangle 22"/>
          <p:cNvSpPr/>
          <p:nvPr/>
        </p:nvSpPr>
        <p:spPr>
          <a:xfrm>
            <a:off x="457200" y="7064756"/>
            <a:ext cx="6858000" cy="55905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24" name="TextBox 23"/>
          <p:cNvSpPr txBox="1"/>
          <p:nvPr/>
        </p:nvSpPr>
        <p:spPr>
          <a:xfrm>
            <a:off x="512064" y="7110476"/>
            <a:ext cx="822960" cy="485902"/>
          </a:xfrm>
          <a:prstGeom prst="rect">
            <a:avLst/>
          </a:prstGeom>
          <a:noFill/>
        </p:spPr>
        <p:txBody>
          <a:bodyPr wrap="square" lIns="18288" rIns="18288" tIns="9144" bIns="9144" anchor="t">
            <a:spAutoFit/>
          </a:bodyPr>
          <a:lstStyle/>
          <a:p>
            <a:pPr algn="l"/>
            <a:r>
              <a:rPr sz="900" b="0" i="0">
                <a:solidFill>
                  <a:srgbClr val="2D3142"/>
                </a:solidFill>
                <a:latin typeface="Open Sans"/>
              </a:rPr>
              <a:t>1st Grade</a:t>
            </a:r>
          </a:p>
        </p:txBody>
      </p:sp>
      <p:sp>
        <p:nvSpPr>
          <p:cNvPr id="25" name="TextBox 24"/>
          <p:cNvSpPr txBox="1"/>
          <p:nvPr/>
        </p:nvSpPr>
        <p:spPr>
          <a:xfrm>
            <a:off x="1426464" y="7110476"/>
            <a:ext cx="1554480" cy="48590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Light &amp; Sound; Magnets</a:t>
            </a:r>
          </a:p>
        </p:txBody>
      </p:sp>
      <p:sp>
        <p:nvSpPr>
          <p:cNvPr id="26" name="TextBox 25"/>
          <p:cNvSpPr txBox="1"/>
          <p:nvPr/>
        </p:nvSpPr>
        <p:spPr>
          <a:xfrm>
            <a:off x="3072384" y="7101332"/>
            <a:ext cx="4206240" cy="50419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Sound Mystery Walk</a:t>
            </a:r>
            <a:r>
              <a:rPr sz="700" b="1" i="0">
                <a:solidFill>
                  <a:srgbClr val="1565C0"/>
                </a:solidFill>
                <a:latin typeface="Open Sans"/>
              </a:rPr>
              <a:t>  [S1P1]</a:t>
            </a:r>
          </a:p>
          <a:p>
            <a:pPr algn="l">
              <a:lnSpc>
                <a:spcPct val="130000"/>
              </a:lnSpc>
            </a:pPr>
            <a:r>
              <a:rPr sz="800" b="0" i="0">
                <a:solidFill>
                  <a:srgbClr val="555555"/>
                </a:solidFill>
                <a:latin typeface="Open Sans"/>
              </a:rPr>
              <a:t>After building stethoscopes from tubes and funnels, take them on a listening tour. Can you hear through the wall? Through the desk?</a:t>
            </a:r>
          </a:p>
        </p:txBody>
      </p:sp>
      <p:sp>
        <p:nvSpPr>
          <p:cNvPr id="27" name="TextBox 26"/>
          <p:cNvSpPr txBox="1"/>
          <p:nvPr/>
        </p:nvSpPr>
        <p:spPr>
          <a:xfrm>
            <a:off x="512064" y="7669530"/>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4th Grade</a:t>
            </a:r>
          </a:p>
        </p:txBody>
      </p:sp>
      <p:sp>
        <p:nvSpPr>
          <p:cNvPr id="28" name="TextBox 27"/>
          <p:cNvSpPr txBox="1"/>
          <p:nvPr/>
        </p:nvSpPr>
        <p:spPr>
          <a:xfrm>
            <a:off x="1426464" y="7669530"/>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Light, Sound, &amp; Motion</a:t>
            </a:r>
          </a:p>
        </p:txBody>
      </p:sp>
      <p:sp>
        <p:nvSpPr>
          <p:cNvPr id="29" name="TextBox 28"/>
          <p:cNvSpPr txBox="1"/>
          <p:nvPr/>
        </p:nvSpPr>
        <p:spPr>
          <a:xfrm>
            <a:off x="3072384" y="7660386"/>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Sound Travels Through...</a:t>
            </a:r>
            <a:r>
              <a:rPr sz="700" b="1" i="0">
                <a:solidFill>
                  <a:srgbClr val="1565C0"/>
                </a:solidFill>
                <a:latin typeface="Open Sans"/>
              </a:rPr>
              <a:t>  [S4P2]</a:t>
            </a:r>
          </a:p>
          <a:p>
            <a:pPr algn="l">
              <a:lnSpc>
                <a:spcPct val="130000"/>
              </a:lnSpc>
            </a:pPr>
            <a:r>
              <a:rPr sz="800" b="0" i="0">
                <a:solidFill>
                  <a:srgbClr val="555555"/>
                </a:solidFill>
                <a:latin typeface="Open Sans"/>
              </a:rPr>
              <a:t>Build stethoscopes, then press them against air-filled, water-filled, wood, and metal samples. Compare how well sound transmits through each medium. Rank the materials.</a:t>
            </a:r>
          </a:p>
        </p:txBody>
      </p:sp>
    </p:spTree>
  </p:cSld>
  <p:clrMapOvr>
    <a:masterClrMapping/>
  </p:clrMapOvr>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457200"/>
            <a:ext cx="4754880" cy="502920"/>
          </a:xfrm>
          <a:prstGeom prst="rect">
            <a:avLst/>
          </a:prstGeom>
          <a:noFill/>
        </p:spPr>
        <p:txBody>
          <a:bodyPr wrap="square" lIns="18288" rIns="18288" tIns="9144" bIns="9144" anchor="t">
            <a:spAutoFit/>
          </a:bodyPr>
          <a:lstStyle/>
          <a:p>
            <a:pPr algn="l"/>
            <a:r>
              <a:rPr sz="2400" b="1" i="0">
                <a:solidFill>
                  <a:srgbClr val="1565C0"/>
                </a:solidFill>
                <a:latin typeface="Open Sans"/>
              </a:rPr>
              <a:t>Non-Newtonian Fluids - Oobleck</a:t>
            </a:r>
          </a:p>
        </p:txBody>
      </p:sp>
      <p:sp>
        <p:nvSpPr>
          <p:cNvPr id="3" name="Rounded Rectangle 2"/>
          <p:cNvSpPr/>
          <p:nvPr/>
        </p:nvSpPr>
        <p:spPr>
          <a:xfrm>
            <a:off x="5303520" y="502920"/>
            <a:ext cx="2011680" cy="292608"/>
          </a:xfrm>
          <a:prstGeom prst="roundRect">
            <a:avLst>
              <a:gd name="adj" fmla="val 40000"/>
            </a:avLst>
          </a:prstGeom>
          <a:solidFill>
            <a:srgbClr val="1565C0"/>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4" name="TextBox 3"/>
          <p:cNvSpPr txBox="1"/>
          <p:nvPr/>
        </p:nvSpPr>
        <p:spPr>
          <a:xfrm>
            <a:off x="5303520" y="530352"/>
            <a:ext cx="2011680" cy="237744"/>
          </a:xfrm>
          <a:prstGeom prst="rect">
            <a:avLst/>
          </a:prstGeom>
          <a:noFill/>
        </p:spPr>
        <p:txBody>
          <a:bodyPr wrap="square" lIns="18288" rIns="18288" tIns="9144" bIns="9144" anchor="ctr">
            <a:spAutoFit/>
          </a:bodyPr>
          <a:lstStyle/>
          <a:p>
            <a:pPr algn="ctr"/>
            <a:r>
              <a:rPr sz="800" b="1" i="0">
                <a:solidFill>
                  <a:srgbClr val="FFFFFF"/>
                </a:solidFill>
                <a:latin typeface="Open Sans"/>
              </a:rPr>
              <a:t>Science &amp; Discovery</a:t>
            </a:r>
          </a:p>
        </p:txBody>
      </p:sp>
      <p:pic>
        <p:nvPicPr>
          <p:cNvPr id="5" name="Picture 4" descr="oobleck-adventure.jpg"/>
          <p:cNvPicPr>
            <a:picLocks noChangeAspect="1"/>
          </p:cNvPicPr>
          <p:nvPr/>
        </p:nvPicPr>
        <p:blipFill>
          <a:blip r:embed="rId2"/>
          <a:stretch>
            <a:fillRect/>
          </a:stretch>
        </p:blipFill>
        <p:spPr>
          <a:xfrm>
            <a:off x="457200" y="1005840"/>
            <a:ext cx="6858000" cy="2286000"/>
          </a:xfrm>
          <a:prstGeom prst="roundRect">
            <a:avLst>
              <a:gd name="adj" fmla="val 4000"/>
            </a:avLst>
          </a:prstGeom>
        </p:spPr>
      </p:pic>
      <p:sp>
        <p:nvSpPr>
          <p:cNvPr id="6" name="TextBox 5"/>
          <p:cNvSpPr txBox="1"/>
          <p:nvPr/>
        </p:nvSpPr>
        <p:spPr>
          <a:xfrm>
            <a:off x="457200" y="3383280"/>
            <a:ext cx="6858000" cy="640080"/>
          </a:xfrm>
          <a:prstGeom prst="rect">
            <a:avLst/>
          </a:prstGeom>
          <a:noFill/>
        </p:spPr>
        <p:txBody>
          <a:bodyPr wrap="square" lIns="36576" rIns="36576" tIns="18288" bIns="18288" anchor="t">
            <a:spAutoFit/>
          </a:bodyPr>
          <a:lstStyle/>
          <a:p>
            <a:pPr algn="l">
              <a:lnSpc>
                <a:spcPct val="140000"/>
              </a:lnSpc>
            </a:pPr>
            <a:r>
              <a:rPr sz="1300" b="0" i="1">
                <a:solidFill>
                  <a:srgbClr val="2D3142"/>
                </a:solidFill>
                <a:latin typeface="Open Sans"/>
              </a:rPr>
              <a:t>Is it a liquid or a solid? BOTH! Mix oobleck, watch it dance on a speaker, then run across a giant trough of it!</a:t>
            </a:r>
          </a:p>
        </p:txBody>
      </p:sp>
      <p:sp>
        <p:nvSpPr>
          <p:cNvPr id="7" name="Rounded Rectangle 6"/>
          <p:cNvSpPr/>
          <p:nvPr/>
        </p:nvSpPr>
        <p:spPr>
          <a:xfrm>
            <a:off x="457200" y="4160520"/>
            <a:ext cx="5760720" cy="914400"/>
          </a:xfrm>
          <a:prstGeom prst="roundRect">
            <a:avLst>
              <a:gd name="adj" fmla="val 5000"/>
            </a:avLst>
          </a:prstGeom>
          <a:solidFill>
            <a:srgbClr val="F8F9FA"/>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8" name="Rectangle 7"/>
          <p:cNvSpPr/>
          <p:nvPr/>
        </p:nvSpPr>
        <p:spPr>
          <a:xfrm>
            <a:off x="457200" y="4160520"/>
            <a:ext cx="36576" cy="914400"/>
          </a:xfrm>
          <a:prstGeom prst="rect">
            <a:avLst/>
          </a:prstGeom>
          <a:solidFill>
            <a:srgbClr val="1565C0"/>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9" name="TextBox 8"/>
          <p:cNvSpPr txBox="1"/>
          <p:nvPr/>
        </p:nvSpPr>
        <p:spPr>
          <a:xfrm>
            <a:off x="566928" y="4233672"/>
            <a:ext cx="5596128" cy="822960"/>
          </a:xfrm>
          <a:prstGeom prst="rect">
            <a:avLst/>
          </a:prstGeom>
          <a:noFill/>
        </p:spPr>
        <p:txBody>
          <a:bodyPr wrap="square" lIns="36576" rIns="36576" tIns="18288" bIns="18288" anchor="t">
            <a:spAutoFit/>
          </a:bodyPr>
          <a:lstStyle/>
          <a:p>
            <a:pPr algn="l">
              <a:lnSpc>
                <a:spcPct val="130000"/>
              </a:lnSpc>
            </a:pPr>
            <a:r>
              <a:rPr sz="1100" b="1" i="0">
                <a:solidFill>
                  <a:srgbClr val="1565C0"/>
                </a:solidFill>
                <a:latin typeface="Open Sans"/>
              </a:rPr>
              <a:t>Take-home: </a:t>
            </a:r>
            <a:r>
              <a:rPr sz="1100" b="0" i="0">
                <a:solidFill>
                  <a:srgbClr val="2D3142"/>
                </a:solidFill>
                <a:latin typeface="Open Sans"/>
              </a:rPr>
              <a:t>Recipe card to make more at home</a:t>
            </a:r>
          </a:p>
          <a:p>
            <a:pPr algn="l">
              <a:lnSpc>
                <a:spcPct val="130000"/>
              </a:lnSpc>
            </a:pPr>
            <a:r>
              <a:rPr sz="1100" b="1" i="0">
                <a:solidFill>
                  <a:srgbClr val="1565C0"/>
                </a:solidFill>
                <a:latin typeface="Open Sans"/>
              </a:rPr>
              <a:t>Space needed: </a:t>
            </a:r>
            <a:r>
              <a:rPr sz="1100" b="0" i="0">
                <a:solidFill>
                  <a:srgbClr val="2D3142"/>
                </a:solidFill>
                <a:latin typeface="Open Sans"/>
              </a:rPr>
              <a:t>Indoor or outdoor space, tables for mixing</a:t>
            </a:r>
          </a:p>
          <a:p>
            <a:pPr algn="l">
              <a:lnSpc>
                <a:spcPct val="130000"/>
              </a:lnSpc>
            </a:pPr>
            <a:r>
              <a:rPr sz="1100" b="1" i="0">
                <a:solidFill>
                  <a:srgbClr val="1565C0"/>
                </a:solidFill>
                <a:latin typeface="Open Sans"/>
              </a:rPr>
              <a:t>Online: </a:t>
            </a:r>
            <a:r>
              <a:rPr sz="1000" b="0" i="0">
                <a:solidFill>
                  <a:srgbClr val="1565C0"/>
                </a:solidFill>
                <a:latin typeface="Courier New"/>
              </a:rPr>
              <a:t>/programs/oobleck-adventure/</a:t>
            </a:r>
          </a:p>
        </p:txBody>
      </p:sp>
      <p:pic>
        <p:nvPicPr>
          <p:cNvPr id="10" name="Picture 9" descr="oobleck-adventure.png"/>
          <p:cNvPicPr>
            <a:picLocks noChangeAspect="1"/>
          </p:cNvPicPr>
          <p:nvPr/>
        </p:nvPicPr>
        <p:blipFill>
          <a:blip r:embed="rId3"/>
          <a:stretch>
            <a:fillRect/>
          </a:stretch>
        </p:blipFill>
        <p:spPr>
          <a:xfrm>
            <a:off x="6400800" y="4160520"/>
            <a:ext cx="914400" cy="914400"/>
          </a:xfrm>
          <a:prstGeom prst="rect">
            <a:avLst/>
          </a:prstGeom>
        </p:spPr>
      </p:pic>
      <p:sp>
        <p:nvSpPr>
          <p:cNvPr id="11" name="TextBox 10"/>
          <p:cNvSpPr txBox="1"/>
          <p:nvPr/>
        </p:nvSpPr>
        <p:spPr>
          <a:xfrm>
            <a:off x="6400800" y="5093207"/>
            <a:ext cx="914400" cy="228600"/>
          </a:xfrm>
          <a:prstGeom prst="rect">
            <a:avLst/>
          </a:prstGeom>
          <a:noFill/>
        </p:spPr>
        <p:txBody>
          <a:bodyPr wrap="square" lIns="18288" rIns="18288" tIns="9144" bIns="9144" anchor="t">
            <a:spAutoFit/>
          </a:bodyPr>
          <a:lstStyle/>
          <a:p>
            <a:pPr algn="ctr"/>
            <a:r>
              <a:rPr sz="700" b="0" i="0">
                <a:solidFill>
                  <a:srgbClr val="666666"/>
                </a:solidFill>
                <a:latin typeface="Courier New"/>
              </a:rPr>
              <a:t>oobleck-advent</a:t>
            </a:r>
          </a:p>
        </p:txBody>
      </p:sp>
      <p:sp>
        <p:nvSpPr>
          <p:cNvPr id="12" name="Rounded Rectangle 11"/>
          <p:cNvSpPr/>
          <p:nvPr/>
        </p:nvSpPr>
        <p:spPr>
          <a:xfrm>
            <a:off x="457200" y="5257800"/>
            <a:ext cx="6858000" cy="292608"/>
          </a:xfrm>
          <a:prstGeom prst="roundRect">
            <a:avLst>
              <a:gd name="adj" fmla="val 0"/>
            </a:avLst>
          </a:prstGeom>
          <a:solidFill>
            <a:srgbClr val="1565C0"/>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3" name="TextBox 12"/>
          <p:cNvSpPr txBox="1"/>
          <p:nvPr/>
        </p:nvSpPr>
        <p:spPr>
          <a:xfrm>
            <a:off x="512064" y="5303520"/>
            <a:ext cx="82296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LEVEL</a:t>
            </a:r>
          </a:p>
        </p:txBody>
      </p:sp>
      <p:sp>
        <p:nvSpPr>
          <p:cNvPr id="14" name="TextBox 13"/>
          <p:cNvSpPr txBox="1"/>
          <p:nvPr/>
        </p:nvSpPr>
        <p:spPr>
          <a:xfrm>
            <a:off x="1426464" y="5303520"/>
            <a:ext cx="1554480" cy="237744"/>
          </a:xfrm>
          <a:prstGeom prst="rect">
            <a:avLst/>
          </a:prstGeom>
          <a:noFill/>
        </p:spPr>
        <p:txBody>
          <a:bodyPr wrap="square" lIns="18288" rIns="18288" tIns="9144" bIns="9144" anchor="ctr">
            <a:spAutoFit/>
          </a:bodyPr>
          <a:lstStyle/>
          <a:p>
            <a:pPr algn="l"/>
            <a:r>
              <a:rPr sz="900" b="1" i="0">
                <a:solidFill>
                  <a:srgbClr val="FFFFFF"/>
                </a:solidFill>
                <a:latin typeface="Open Sans"/>
              </a:rPr>
              <a:t>TOPIC</a:t>
            </a:r>
          </a:p>
        </p:txBody>
      </p:sp>
      <p:sp>
        <p:nvSpPr>
          <p:cNvPr id="15" name="TextBox 14"/>
          <p:cNvSpPr txBox="1"/>
          <p:nvPr/>
        </p:nvSpPr>
        <p:spPr>
          <a:xfrm>
            <a:off x="3072384" y="5303520"/>
            <a:ext cx="420624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LESSON</a:t>
            </a:r>
          </a:p>
        </p:txBody>
      </p:sp>
      <p:sp>
        <p:nvSpPr>
          <p:cNvPr id="16" name="Rectangle 15"/>
          <p:cNvSpPr/>
          <p:nvPr/>
        </p:nvSpPr>
        <p:spPr>
          <a:xfrm>
            <a:off x="457200" y="5550408"/>
            <a:ext cx="6858000" cy="69113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7" name="TextBox 16"/>
          <p:cNvSpPr txBox="1"/>
          <p:nvPr/>
        </p:nvSpPr>
        <p:spPr>
          <a:xfrm>
            <a:off x="512064" y="5596128"/>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Pre-K</a:t>
            </a:r>
          </a:p>
        </p:txBody>
      </p:sp>
      <p:sp>
        <p:nvSpPr>
          <p:cNvPr id="18" name="TextBox 17"/>
          <p:cNvSpPr txBox="1"/>
          <p:nvPr/>
        </p:nvSpPr>
        <p:spPr>
          <a:xfrm>
            <a:off x="1426464" y="5596128"/>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Intro to STEM</a:t>
            </a:r>
          </a:p>
        </p:txBody>
      </p:sp>
      <p:sp>
        <p:nvSpPr>
          <p:cNvPr id="19" name="TextBox 18"/>
          <p:cNvSpPr txBox="1"/>
          <p:nvPr/>
        </p:nvSpPr>
        <p:spPr>
          <a:xfrm>
            <a:off x="3072384" y="5586984"/>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Liquid AND Solid</a:t>
            </a:r>
          </a:p>
          <a:p>
            <a:pPr algn="l">
              <a:lnSpc>
                <a:spcPct val="130000"/>
              </a:lnSpc>
            </a:pPr>
            <a:r>
              <a:rPr sz="800" b="0" i="0">
                <a:solidFill>
                  <a:srgbClr val="555555"/>
                </a:solidFill>
                <a:latin typeface="Open Sans"/>
              </a:rPr>
              <a:t>Mix cornstarch and water and watch it act like a liquid AND a solid at the same time! Squish it, run across it, then watch it dance on a speaker.</a:t>
            </a:r>
          </a:p>
        </p:txBody>
      </p:sp>
      <p:sp>
        <p:nvSpPr>
          <p:cNvPr id="20" name="TextBox 19"/>
          <p:cNvSpPr txBox="1"/>
          <p:nvPr/>
        </p:nvSpPr>
        <p:spPr>
          <a:xfrm>
            <a:off x="512064" y="6287262"/>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2nd Grade</a:t>
            </a:r>
          </a:p>
        </p:txBody>
      </p:sp>
      <p:sp>
        <p:nvSpPr>
          <p:cNvPr id="21" name="TextBox 20"/>
          <p:cNvSpPr txBox="1"/>
          <p:nvPr/>
        </p:nvSpPr>
        <p:spPr>
          <a:xfrm>
            <a:off x="1426464" y="6287262"/>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Forces; Matter &amp; Physical Changes</a:t>
            </a:r>
          </a:p>
        </p:txBody>
      </p:sp>
      <p:sp>
        <p:nvSpPr>
          <p:cNvPr id="22" name="TextBox 21"/>
          <p:cNvSpPr txBox="1"/>
          <p:nvPr/>
        </p:nvSpPr>
        <p:spPr>
          <a:xfrm>
            <a:off x="3072384" y="6278118"/>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States of Matter Breaker</a:t>
            </a:r>
            <a:r>
              <a:rPr sz="700" b="1" i="0">
                <a:solidFill>
                  <a:srgbClr val="1565C0"/>
                </a:solidFill>
                <a:latin typeface="Open Sans"/>
              </a:rPr>
              <a:t>  [S2P1]</a:t>
            </a:r>
          </a:p>
          <a:p>
            <a:pPr algn="l">
              <a:lnSpc>
                <a:spcPct val="130000"/>
              </a:lnSpc>
            </a:pPr>
            <a:r>
              <a:rPr sz="800" b="0" i="0">
                <a:solidFill>
                  <a:srgbClr val="555555"/>
                </a:solidFill>
                <a:latin typeface="Open Sans"/>
              </a:rPr>
              <a:t>After sorting other materials into solids and liquids, mix oobleck and try to sort it - it breaks the rules! Can something be solid AND liquid?</a:t>
            </a:r>
          </a:p>
        </p:txBody>
      </p:sp>
      <p:sp>
        <p:nvSpPr>
          <p:cNvPr id="23" name="Rectangle 22"/>
          <p:cNvSpPr/>
          <p:nvPr/>
        </p:nvSpPr>
        <p:spPr>
          <a:xfrm>
            <a:off x="457200" y="6932676"/>
            <a:ext cx="6858000" cy="55905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24" name="TextBox 23"/>
          <p:cNvSpPr txBox="1"/>
          <p:nvPr/>
        </p:nvSpPr>
        <p:spPr>
          <a:xfrm>
            <a:off x="512064" y="6978396"/>
            <a:ext cx="822960" cy="485902"/>
          </a:xfrm>
          <a:prstGeom prst="rect">
            <a:avLst/>
          </a:prstGeom>
          <a:noFill/>
        </p:spPr>
        <p:txBody>
          <a:bodyPr wrap="square" lIns="18288" rIns="18288" tIns="9144" bIns="9144" anchor="t">
            <a:spAutoFit/>
          </a:bodyPr>
          <a:lstStyle/>
          <a:p>
            <a:pPr algn="l"/>
            <a:r>
              <a:rPr sz="900" b="0" i="0">
                <a:solidFill>
                  <a:srgbClr val="2D3142"/>
                </a:solidFill>
                <a:latin typeface="Open Sans"/>
              </a:rPr>
              <a:t>2nd Grade</a:t>
            </a:r>
          </a:p>
        </p:txBody>
      </p:sp>
      <p:sp>
        <p:nvSpPr>
          <p:cNvPr id="25" name="TextBox 24"/>
          <p:cNvSpPr txBox="1"/>
          <p:nvPr/>
        </p:nvSpPr>
        <p:spPr>
          <a:xfrm>
            <a:off x="1426464" y="6978396"/>
            <a:ext cx="1554480" cy="48590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Matter &amp; Physical Changes</a:t>
            </a:r>
          </a:p>
        </p:txBody>
      </p:sp>
      <p:sp>
        <p:nvSpPr>
          <p:cNvPr id="26" name="TextBox 25"/>
          <p:cNvSpPr txBox="1"/>
          <p:nvPr/>
        </p:nvSpPr>
        <p:spPr>
          <a:xfrm>
            <a:off x="3072384" y="6969252"/>
            <a:ext cx="4206240" cy="50419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Dancing Oobleck</a:t>
            </a:r>
            <a:r>
              <a:rPr sz="700" b="1" i="0">
                <a:solidFill>
                  <a:srgbClr val="1565C0"/>
                </a:solidFill>
                <a:latin typeface="Open Sans"/>
              </a:rPr>
              <a:t>  [S2P1]</a:t>
            </a:r>
          </a:p>
          <a:p>
            <a:pPr algn="l">
              <a:lnSpc>
                <a:spcPct val="130000"/>
              </a:lnSpc>
            </a:pPr>
            <a:r>
              <a:rPr sz="800" b="0" i="0">
                <a:solidFill>
                  <a:srgbClr val="555555"/>
                </a:solidFill>
                <a:latin typeface="Open Sans"/>
              </a:rPr>
              <a:t>Place oobleck on a speaker and watch it dance! Sound waves create vibrations that make the non-Newtonian fluid jump and form shapes.</a:t>
            </a:r>
          </a:p>
        </p:txBody>
      </p:sp>
      <p:sp>
        <p:nvSpPr>
          <p:cNvPr id="27" name="TextBox 26"/>
          <p:cNvSpPr txBox="1"/>
          <p:nvPr/>
        </p:nvSpPr>
        <p:spPr>
          <a:xfrm>
            <a:off x="512064" y="7537450"/>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5th Grade</a:t>
            </a:r>
          </a:p>
        </p:txBody>
      </p:sp>
      <p:sp>
        <p:nvSpPr>
          <p:cNvPr id="28" name="TextBox 27"/>
          <p:cNvSpPr txBox="1"/>
          <p:nvPr/>
        </p:nvSpPr>
        <p:spPr>
          <a:xfrm>
            <a:off x="1426464" y="7537450"/>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Electricity, Magnetism, &amp; Chemistry</a:t>
            </a:r>
          </a:p>
        </p:txBody>
      </p:sp>
      <p:sp>
        <p:nvSpPr>
          <p:cNvPr id="29" name="TextBox 28"/>
          <p:cNvSpPr txBox="1"/>
          <p:nvPr/>
        </p:nvSpPr>
        <p:spPr>
          <a:xfrm>
            <a:off x="3072384" y="7528306"/>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Physical or Chemical?</a:t>
            </a:r>
            <a:r>
              <a:rPr sz="700" b="1" i="0">
                <a:solidFill>
                  <a:srgbClr val="1565C0"/>
                </a:solidFill>
                <a:latin typeface="Open Sans"/>
              </a:rPr>
              <a:t>  [S5P1]</a:t>
            </a:r>
          </a:p>
          <a:p>
            <a:pPr algn="l">
              <a:lnSpc>
                <a:spcPct val="130000"/>
              </a:lnSpc>
            </a:pPr>
            <a:r>
              <a:rPr sz="800" b="0" i="0">
                <a:solidFill>
                  <a:srgbClr val="555555"/>
                </a:solidFill>
                <a:latin typeface="Open Sans"/>
              </a:rPr>
              <a:t>Mix cornstarch and water - is it a physical or chemical change? Test: can you separate them again? Compare to baking soda + vinegar (chemical!).</a:t>
            </a:r>
          </a:p>
        </p:txBody>
      </p:sp>
      <p:sp>
        <p:nvSpPr>
          <p:cNvPr id="30" name="Rectangle 29"/>
          <p:cNvSpPr/>
          <p:nvPr/>
        </p:nvSpPr>
        <p:spPr>
          <a:xfrm>
            <a:off x="457200" y="8182864"/>
            <a:ext cx="6858000" cy="69113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31" name="TextBox 30"/>
          <p:cNvSpPr txBox="1"/>
          <p:nvPr/>
        </p:nvSpPr>
        <p:spPr>
          <a:xfrm>
            <a:off x="512064" y="8228584"/>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6th Grade</a:t>
            </a:r>
          </a:p>
        </p:txBody>
      </p:sp>
      <p:sp>
        <p:nvSpPr>
          <p:cNvPr id="32" name="TextBox 31"/>
          <p:cNvSpPr txBox="1"/>
          <p:nvPr/>
        </p:nvSpPr>
        <p:spPr>
          <a:xfrm>
            <a:off x="1426464" y="8228584"/>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Ratios</a:t>
            </a:r>
          </a:p>
        </p:txBody>
      </p:sp>
      <p:sp>
        <p:nvSpPr>
          <p:cNvPr id="33" name="TextBox 32"/>
          <p:cNvSpPr txBox="1"/>
          <p:nvPr/>
        </p:nvSpPr>
        <p:spPr>
          <a:xfrm>
            <a:off x="3072384" y="8219440"/>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Ratio Recipe Lab</a:t>
            </a:r>
            <a:r>
              <a:rPr sz="700" b="1" i="0">
                <a:solidFill>
                  <a:srgbClr val="1565C0"/>
                </a:solidFill>
                <a:latin typeface="Open Sans"/>
              </a:rPr>
              <a:t>  [6.RP]</a:t>
            </a:r>
          </a:p>
          <a:p>
            <a:pPr algn="l">
              <a:lnSpc>
                <a:spcPct val="130000"/>
              </a:lnSpc>
            </a:pPr>
            <a:r>
              <a:rPr sz="800" b="0" i="0">
                <a:solidFill>
                  <a:srgbClr val="555555"/>
                </a:solidFill>
                <a:latin typeface="Open Sans"/>
              </a:rPr>
              <a:t>Change the cornstarch-to-water ratio (1:1, 2:1, 3:1). Which ratio makes the best oobleck? Graph viscosity vs. ratio. Find the sweet spot.</a:t>
            </a:r>
          </a:p>
        </p:txBody>
      </p:sp>
      <p:sp>
        <p:nvSpPr>
          <p:cNvPr id="34" name="TextBox 33"/>
          <p:cNvSpPr txBox="1"/>
          <p:nvPr/>
        </p:nvSpPr>
        <p:spPr>
          <a:xfrm>
            <a:off x="512064" y="8919718"/>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7th Grade</a:t>
            </a:r>
          </a:p>
        </p:txBody>
      </p:sp>
      <p:sp>
        <p:nvSpPr>
          <p:cNvPr id="35" name="TextBox 34"/>
          <p:cNvSpPr txBox="1"/>
          <p:nvPr/>
        </p:nvSpPr>
        <p:spPr>
          <a:xfrm>
            <a:off x="1426464" y="8919718"/>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Numbers/Equations</a:t>
            </a:r>
          </a:p>
        </p:txBody>
      </p:sp>
      <p:sp>
        <p:nvSpPr>
          <p:cNvPr id="36" name="TextBox 35"/>
          <p:cNvSpPr txBox="1"/>
          <p:nvPr/>
        </p:nvSpPr>
        <p:spPr>
          <a:xfrm>
            <a:off x="3072384" y="8910574"/>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Rational Recipe Math</a:t>
            </a:r>
            <a:r>
              <a:rPr sz="700" b="1" i="0">
                <a:solidFill>
                  <a:srgbClr val="1565C0"/>
                </a:solidFill>
                <a:latin typeface="Open Sans"/>
              </a:rPr>
              <a:t>  [7.NS]</a:t>
            </a:r>
          </a:p>
          <a:p>
            <a:pPr algn="l">
              <a:lnSpc>
                <a:spcPct val="130000"/>
              </a:lnSpc>
            </a:pPr>
            <a:r>
              <a:rPr sz="800" b="0" i="0">
                <a:solidFill>
                  <a:srgbClr val="555555"/>
                </a:solidFill>
                <a:latin typeface="Open Sans"/>
              </a:rPr>
              <a:t>Scale the oobleck recipe up and down using rational numbers. Convert between cups, ounces, and grams. What happens at a 3:2 ratio vs. 1:2?</a:t>
            </a:r>
          </a:p>
        </p:txBody>
      </p:sp>
    </p:spTree>
  </p:cSld>
  <p:clrMapOvr>
    <a:masterClrMapping/>
  </p:clrMapOvr>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457200"/>
            <a:ext cx="6858000" cy="457200"/>
          </a:xfrm>
          <a:prstGeom prst="rect">
            <a:avLst/>
          </a:prstGeom>
          <a:noFill/>
        </p:spPr>
        <p:txBody>
          <a:bodyPr wrap="square" lIns="18288" rIns="18288" tIns="9144" bIns="9144" anchor="t">
            <a:spAutoFit/>
          </a:bodyPr>
          <a:lstStyle/>
          <a:p>
            <a:pPr algn="l"/>
            <a:r>
              <a:rPr sz="2000" b="1" i="0">
                <a:solidFill>
                  <a:srgbClr val="1565C0"/>
                </a:solidFill>
                <a:latin typeface="Open Sans"/>
              </a:rPr>
              <a:t>Non-Newtonian Fluids - Oobleck</a:t>
            </a:r>
          </a:p>
        </p:txBody>
      </p:sp>
      <p:sp>
        <p:nvSpPr>
          <p:cNvPr id="3" name="TextBox 2"/>
          <p:cNvSpPr txBox="1"/>
          <p:nvPr/>
        </p:nvSpPr>
        <p:spPr>
          <a:xfrm>
            <a:off x="457200" y="822960"/>
            <a:ext cx="6858000" cy="274320"/>
          </a:xfrm>
          <a:prstGeom prst="rect">
            <a:avLst/>
          </a:prstGeom>
          <a:noFill/>
        </p:spPr>
        <p:txBody>
          <a:bodyPr wrap="square" lIns="18288" rIns="18288" tIns="9144" bIns="9144" anchor="t">
            <a:spAutoFit/>
          </a:bodyPr>
          <a:lstStyle/>
          <a:p>
            <a:pPr algn="l"/>
            <a:r>
              <a:rPr sz="1000" b="0" i="1">
                <a:solidFill>
                  <a:srgbClr val="666666"/>
                </a:solidFill>
                <a:latin typeface="Open Sans"/>
              </a:rPr>
              <a:t>Grade-level lessons (continued)</a:t>
            </a:r>
          </a:p>
        </p:txBody>
      </p:sp>
      <p:sp>
        <p:nvSpPr>
          <p:cNvPr id="4" name="Rounded Rectangle 3"/>
          <p:cNvSpPr/>
          <p:nvPr/>
        </p:nvSpPr>
        <p:spPr>
          <a:xfrm>
            <a:off x="457200" y="1234440"/>
            <a:ext cx="6858000" cy="292608"/>
          </a:xfrm>
          <a:prstGeom prst="roundRect">
            <a:avLst>
              <a:gd name="adj" fmla="val 0"/>
            </a:avLst>
          </a:prstGeom>
          <a:solidFill>
            <a:srgbClr val="1565C0"/>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5" name="TextBox 4"/>
          <p:cNvSpPr txBox="1"/>
          <p:nvPr/>
        </p:nvSpPr>
        <p:spPr>
          <a:xfrm>
            <a:off x="512064" y="1280160"/>
            <a:ext cx="82296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LEVEL</a:t>
            </a:r>
          </a:p>
        </p:txBody>
      </p:sp>
      <p:sp>
        <p:nvSpPr>
          <p:cNvPr id="6" name="TextBox 5"/>
          <p:cNvSpPr txBox="1"/>
          <p:nvPr/>
        </p:nvSpPr>
        <p:spPr>
          <a:xfrm>
            <a:off x="1426464" y="1280160"/>
            <a:ext cx="1554480" cy="237744"/>
          </a:xfrm>
          <a:prstGeom prst="rect">
            <a:avLst/>
          </a:prstGeom>
          <a:noFill/>
        </p:spPr>
        <p:txBody>
          <a:bodyPr wrap="square" lIns="18288" rIns="18288" tIns="9144" bIns="9144" anchor="ctr">
            <a:spAutoFit/>
          </a:bodyPr>
          <a:lstStyle/>
          <a:p>
            <a:pPr algn="l"/>
            <a:r>
              <a:rPr sz="900" b="1" i="0">
                <a:solidFill>
                  <a:srgbClr val="FFFFFF"/>
                </a:solidFill>
                <a:latin typeface="Open Sans"/>
              </a:rPr>
              <a:t>TOPIC</a:t>
            </a:r>
          </a:p>
        </p:txBody>
      </p:sp>
      <p:sp>
        <p:nvSpPr>
          <p:cNvPr id="7" name="TextBox 6"/>
          <p:cNvSpPr txBox="1"/>
          <p:nvPr/>
        </p:nvSpPr>
        <p:spPr>
          <a:xfrm>
            <a:off x="3072384" y="1280160"/>
            <a:ext cx="420624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LESSON</a:t>
            </a:r>
          </a:p>
        </p:txBody>
      </p:sp>
      <p:sp>
        <p:nvSpPr>
          <p:cNvPr id="8" name="Rectangle 7"/>
          <p:cNvSpPr/>
          <p:nvPr/>
        </p:nvSpPr>
        <p:spPr>
          <a:xfrm>
            <a:off x="457200" y="1527048"/>
            <a:ext cx="6858000" cy="55905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9" name="TextBox 8"/>
          <p:cNvSpPr txBox="1"/>
          <p:nvPr/>
        </p:nvSpPr>
        <p:spPr>
          <a:xfrm>
            <a:off x="512064" y="1572768"/>
            <a:ext cx="822960" cy="485902"/>
          </a:xfrm>
          <a:prstGeom prst="rect">
            <a:avLst/>
          </a:prstGeom>
          <a:noFill/>
        </p:spPr>
        <p:txBody>
          <a:bodyPr wrap="square" lIns="18288" rIns="18288" tIns="9144" bIns="9144" anchor="t">
            <a:spAutoFit/>
          </a:bodyPr>
          <a:lstStyle/>
          <a:p>
            <a:pPr algn="l"/>
            <a:r>
              <a:rPr sz="900" b="0" i="0">
                <a:solidFill>
                  <a:srgbClr val="2D3142"/>
                </a:solidFill>
                <a:latin typeface="Open Sans"/>
              </a:rPr>
              <a:t>8th Grade</a:t>
            </a:r>
          </a:p>
        </p:txBody>
      </p:sp>
      <p:sp>
        <p:nvSpPr>
          <p:cNvPr id="10" name="TextBox 9"/>
          <p:cNvSpPr txBox="1"/>
          <p:nvPr/>
        </p:nvSpPr>
        <p:spPr>
          <a:xfrm>
            <a:off x="1426464" y="1572768"/>
            <a:ext cx="1554480" cy="48590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Matter/Chemistry</a:t>
            </a:r>
          </a:p>
        </p:txBody>
      </p:sp>
      <p:sp>
        <p:nvSpPr>
          <p:cNvPr id="11" name="TextBox 10"/>
          <p:cNvSpPr txBox="1"/>
          <p:nvPr/>
        </p:nvSpPr>
        <p:spPr>
          <a:xfrm>
            <a:off x="3072384" y="1563624"/>
            <a:ext cx="4206240" cy="50419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Non-Newtonian Fluid Analysis</a:t>
            </a:r>
            <a:r>
              <a:rPr sz="700" b="1" i="0">
                <a:solidFill>
                  <a:srgbClr val="1565C0"/>
                </a:solidFill>
                <a:latin typeface="Open Sans"/>
              </a:rPr>
              <a:t>  [S8P1]</a:t>
            </a:r>
          </a:p>
          <a:p>
            <a:pPr algn="l">
              <a:lnSpc>
                <a:spcPct val="130000"/>
              </a:lnSpc>
            </a:pPr>
            <a:r>
              <a:rPr sz="800" b="0" i="0">
                <a:solidFill>
                  <a:srgbClr val="555555"/>
                </a:solidFill>
                <a:latin typeface="Open Sans"/>
              </a:rPr>
              <a:t>Investigate viscosity as a property of matter. Why does oobleck resist sudden force? Explore shear-thickening.</a:t>
            </a:r>
          </a:p>
        </p:txBody>
      </p:sp>
      <p:sp>
        <p:nvSpPr>
          <p:cNvPr id="12" name="TextBox 11"/>
          <p:cNvSpPr txBox="1"/>
          <p:nvPr/>
        </p:nvSpPr>
        <p:spPr>
          <a:xfrm>
            <a:off x="512064" y="2131822"/>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Chemistry</a:t>
            </a:r>
          </a:p>
        </p:txBody>
      </p:sp>
      <p:sp>
        <p:nvSpPr>
          <p:cNvPr id="13" name="TextBox 12"/>
          <p:cNvSpPr txBox="1"/>
          <p:nvPr/>
        </p:nvSpPr>
        <p:spPr>
          <a:xfrm>
            <a:off x="1426464" y="2131822"/>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Atomic structure and chemical bonding</a:t>
            </a:r>
          </a:p>
        </p:txBody>
      </p:sp>
      <p:sp>
        <p:nvSpPr>
          <p:cNvPr id="14" name="TextBox 13"/>
          <p:cNvSpPr txBox="1"/>
          <p:nvPr/>
        </p:nvSpPr>
        <p:spPr>
          <a:xfrm>
            <a:off x="3072384" y="2122678"/>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Intermolecular Forces</a:t>
            </a:r>
            <a:r>
              <a:rPr sz="700" b="1" i="0">
                <a:solidFill>
                  <a:srgbClr val="1565C0"/>
                </a:solidFill>
                <a:latin typeface="Open Sans"/>
              </a:rPr>
              <a:t>  [SC4]</a:t>
            </a:r>
          </a:p>
          <a:p>
            <a:pPr algn="l">
              <a:lnSpc>
                <a:spcPct val="130000"/>
              </a:lnSpc>
            </a:pPr>
            <a:r>
              <a:rPr sz="800" b="0" i="0">
                <a:solidFill>
                  <a:srgbClr val="555555"/>
                </a:solidFill>
                <a:latin typeface="Open Sans"/>
              </a:rPr>
              <a:t>Why does oobleck behave differently under force? Explore how polymer chain entanglement creates non-Newtonian behavior at the molecular level.</a:t>
            </a:r>
          </a:p>
        </p:txBody>
      </p:sp>
    </p:spTree>
  </p:cSld>
  <p:clrMapOvr>
    <a:masterClrMapping/>
  </p:clrMapOvr>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457200"/>
            <a:ext cx="4754880" cy="502920"/>
          </a:xfrm>
          <a:prstGeom prst="rect">
            <a:avLst/>
          </a:prstGeom>
          <a:noFill/>
        </p:spPr>
        <p:txBody>
          <a:bodyPr wrap="square" lIns="18288" rIns="18288" tIns="9144" bIns="9144" anchor="t">
            <a:spAutoFit/>
          </a:bodyPr>
          <a:lstStyle/>
          <a:p>
            <a:pPr algn="l"/>
            <a:r>
              <a:rPr sz="2400" b="1" i="0">
                <a:solidFill>
                  <a:srgbClr val="1565C0"/>
                </a:solidFill>
                <a:latin typeface="Open Sans"/>
              </a:rPr>
              <a:t>Magnet Explorers</a:t>
            </a:r>
          </a:p>
        </p:txBody>
      </p:sp>
      <p:sp>
        <p:nvSpPr>
          <p:cNvPr id="3" name="Rounded Rectangle 2"/>
          <p:cNvSpPr/>
          <p:nvPr/>
        </p:nvSpPr>
        <p:spPr>
          <a:xfrm>
            <a:off x="5303520" y="502920"/>
            <a:ext cx="2011680" cy="292608"/>
          </a:xfrm>
          <a:prstGeom prst="roundRect">
            <a:avLst>
              <a:gd name="adj" fmla="val 40000"/>
            </a:avLst>
          </a:prstGeom>
          <a:solidFill>
            <a:srgbClr val="1565C0"/>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4" name="TextBox 3"/>
          <p:cNvSpPr txBox="1"/>
          <p:nvPr/>
        </p:nvSpPr>
        <p:spPr>
          <a:xfrm>
            <a:off x="5303520" y="530352"/>
            <a:ext cx="2011680" cy="237744"/>
          </a:xfrm>
          <a:prstGeom prst="rect">
            <a:avLst/>
          </a:prstGeom>
          <a:noFill/>
        </p:spPr>
        <p:txBody>
          <a:bodyPr wrap="square" lIns="18288" rIns="18288" tIns="9144" bIns="9144" anchor="ctr">
            <a:spAutoFit/>
          </a:bodyPr>
          <a:lstStyle/>
          <a:p>
            <a:pPr algn="ctr"/>
            <a:r>
              <a:rPr sz="800" b="1" i="0">
                <a:solidFill>
                  <a:srgbClr val="FFFFFF"/>
                </a:solidFill>
                <a:latin typeface="Open Sans"/>
              </a:rPr>
              <a:t>Science &amp; Discovery</a:t>
            </a:r>
          </a:p>
        </p:txBody>
      </p:sp>
      <p:pic>
        <p:nvPicPr>
          <p:cNvPr id="5" name="Picture 4" descr="magnet-explorers.jpg"/>
          <p:cNvPicPr>
            <a:picLocks noChangeAspect="1"/>
          </p:cNvPicPr>
          <p:nvPr/>
        </p:nvPicPr>
        <p:blipFill>
          <a:blip r:embed="rId2"/>
          <a:stretch>
            <a:fillRect/>
          </a:stretch>
        </p:blipFill>
        <p:spPr>
          <a:xfrm>
            <a:off x="457200" y="1005840"/>
            <a:ext cx="6858000" cy="2286000"/>
          </a:xfrm>
          <a:prstGeom prst="roundRect">
            <a:avLst>
              <a:gd name="adj" fmla="val 4000"/>
            </a:avLst>
          </a:prstGeom>
        </p:spPr>
      </p:pic>
      <p:sp>
        <p:nvSpPr>
          <p:cNvPr id="6" name="TextBox 5"/>
          <p:cNvSpPr txBox="1"/>
          <p:nvPr/>
        </p:nvSpPr>
        <p:spPr>
          <a:xfrm>
            <a:off x="457200" y="3383280"/>
            <a:ext cx="6858000" cy="640080"/>
          </a:xfrm>
          <a:prstGeom prst="rect">
            <a:avLst/>
          </a:prstGeom>
          <a:noFill/>
        </p:spPr>
        <p:txBody>
          <a:bodyPr wrap="square" lIns="36576" rIns="36576" tIns="18288" bIns="18288" anchor="t">
            <a:spAutoFit/>
          </a:bodyPr>
          <a:lstStyle/>
          <a:p>
            <a:pPr algn="l">
              <a:lnSpc>
                <a:spcPct val="140000"/>
              </a:lnSpc>
            </a:pPr>
            <a:r>
              <a:rPr sz="1300" b="0" i="1">
                <a:solidFill>
                  <a:srgbClr val="2D3142"/>
                </a:solidFill>
                <a:latin typeface="Open Sans"/>
              </a:rPr>
              <a:t>Discover the invisible force! Build an electromagnet, explore magnetic fields, and play with floating magnets and ferrofluid.</a:t>
            </a:r>
          </a:p>
        </p:txBody>
      </p:sp>
      <p:sp>
        <p:nvSpPr>
          <p:cNvPr id="7" name="Rounded Rectangle 6"/>
          <p:cNvSpPr/>
          <p:nvPr/>
        </p:nvSpPr>
        <p:spPr>
          <a:xfrm>
            <a:off x="457200" y="4160520"/>
            <a:ext cx="5760720" cy="914400"/>
          </a:xfrm>
          <a:prstGeom prst="roundRect">
            <a:avLst>
              <a:gd name="adj" fmla="val 5000"/>
            </a:avLst>
          </a:prstGeom>
          <a:solidFill>
            <a:srgbClr val="F8F9FA"/>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8" name="Rectangle 7"/>
          <p:cNvSpPr/>
          <p:nvPr/>
        </p:nvSpPr>
        <p:spPr>
          <a:xfrm>
            <a:off x="457200" y="4160520"/>
            <a:ext cx="36576" cy="914400"/>
          </a:xfrm>
          <a:prstGeom prst="rect">
            <a:avLst/>
          </a:prstGeom>
          <a:solidFill>
            <a:srgbClr val="1565C0"/>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9" name="TextBox 8"/>
          <p:cNvSpPr txBox="1"/>
          <p:nvPr/>
        </p:nvSpPr>
        <p:spPr>
          <a:xfrm>
            <a:off x="566928" y="4233672"/>
            <a:ext cx="5596128" cy="822960"/>
          </a:xfrm>
          <a:prstGeom prst="rect">
            <a:avLst/>
          </a:prstGeom>
          <a:noFill/>
        </p:spPr>
        <p:txBody>
          <a:bodyPr wrap="square" lIns="36576" rIns="36576" tIns="18288" bIns="18288" anchor="t">
            <a:spAutoFit/>
          </a:bodyPr>
          <a:lstStyle/>
          <a:p>
            <a:pPr algn="l">
              <a:lnSpc>
                <a:spcPct val="130000"/>
              </a:lnSpc>
            </a:pPr>
            <a:r>
              <a:rPr sz="1100" b="1" i="0">
                <a:solidFill>
                  <a:srgbClr val="1565C0"/>
                </a:solidFill>
                <a:latin typeface="Open Sans"/>
              </a:rPr>
              <a:t>Take-home: </a:t>
            </a:r>
            <a:r>
              <a:rPr sz="1100" b="0" i="0">
                <a:solidFill>
                  <a:srgbClr val="2D3142"/>
                </a:solidFill>
                <a:latin typeface="Open Sans"/>
              </a:rPr>
              <a:t>Magnet kit</a:t>
            </a:r>
          </a:p>
          <a:p>
            <a:pPr algn="l">
              <a:lnSpc>
                <a:spcPct val="130000"/>
              </a:lnSpc>
            </a:pPr>
            <a:r>
              <a:rPr sz="1100" b="1" i="0">
                <a:solidFill>
                  <a:srgbClr val="1565C0"/>
                </a:solidFill>
                <a:latin typeface="Open Sans"/>
              </a:rPr>
              <a:t>Space needed: </a:t>
            </a:r>
            <a:r>
              <a:rPr sz="1100" b="0" i="0">
                <a:solidFill>
                  <a:srgbClr val="2D3142"/>
                </a:solidFill>
                <a:latin typeface="Open Sans"/>
              </a:rPr>
              <a:t>Classroom or multipurpose room with tables</a:t>
            </a:r>
          </a:p>
          <a:p>
            <a:pPr algn="l">
              <a:lnSpc>
                <a:spcPct val="130000"/>
              </a:lnSpc>
            </a:pPr>
            <a:r>
              <a:rPr sz="1100" b="1" i="0">
                <a:solidFill>
                  <a:srgbClr val="1565C0"/>
                </a:solidFill>
                <a:latin typeface="Open Sans"/>
              </a:rPr>
              <a:t>Online: </a:t>
            </a:r>
            <a:r>
              <a:rPr sz="1000" b="0" i="0">
                <a:solidFill>
                  <a:srgbClr val="1565C0"/>
                </a:solidFill>
                <a:latin typeface="Courier New"/>
              </a:rPr>
              <a:t>/programs/magnet-explorers/</a:t>
            </a:r>
          </a:p>
        </p:txBody>
      </p:sp>
      <p:pic>
        <p:nvPicPr>
          <p:cNvPr id="10" name="Picture 9" descr="magnet-explorers.png"/>
          <p:cNvPicPr>
            <a:picLocks noChangeAspect="1"/>
          </p:cNvPicPr>
          <p:nvPr/>
        </p:nvPicPr>
        <p:blipFill>
          <a:blip r:embed="rId3"/>
          <a:stretch>
            <a:fillRect/>
          </a:stretch>
        </p:blipFill>
        <p:spPr>
          <a:xfrm>
            <a:off x="6400800" y="4160520"/>
            <a:ext cx="914400" cy="914400"/>
          </a:xfrm>
          <a:prstGeom prst="rect">
            <a:avLst/>
          </a:prstGeom>
        </p:spPr>
      </p:pic>
      <p:sp>
        <p:nvSpPr>
          <p:cNvPr id="11" name="TextBox 10"/>
          <p:cNvSpPr txBox="1"/>
          <p:nvPr/>
        </p:nvSpPr>
        <p:spPr>
          <a:xfrm>
            <a:off x="6400800" y="5093207"/>
            <a:ext cx="914400" cy="228600"/>
          </a:xfrm>
          <a:prstGeom prst="rect">
            <a:avLst/>
          </a:prstGeom>
          <a:noFill/>
        </p:spPr>
        <p:txBody>
          <a:bodyPr wrap="square" lIns="18288" rIns="18288" tIns="9144" bIns="9144" anchor="t">
            <a:spAutoFit/>
          </a:bodyPr>
          <a:lstStyle/>
          <a:p>
            <a:pPr algn="ctr"/>
            <a:r>
              <a:rPr sz="700" b="0" i="0">
                <a:solidFill>
                  <a:srgbClr val="666666"/>
                </a:solidFill>
                <a:latin typeface="Courier New"/>
              </a:rPr>
              <a:t>magnet-explore</a:t>
            </a:r>
          </a:p>
        </p:txBody>
      </p:sp>
      <p:sp>
        <p:nvSpPr>
          <p:cNvPr id="12" name="Rounded Rectangle 11"/>
          <p:cNvSpPr/>
          <p:nvPr/>
        </p:nvSpPr>
        <p:spPr>
          <a:xfrm>
            <a:off x="457200" y="5257800"/>
            <a:ext cx="6858000" cy="292608"/>
          </a:xfrm>
          <a:prstGeom prst="roundRect">
            <a:avLst>
              <a:gd name="adj" fmla="val 0"/>
            </a:avLst>
          </a:prstGeom>
          <a:solidFill>
            <a:srgbClr val="1565C0"/>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3" name="TextBox 12"/>
          <p:cNvSpPr txBox="1"/>
          <p:nvPr/>
        </p:nvSpPr>
        <p:spPr>
          <a:xfrm>
            <a:off x="512064" y="5303520"/>
            <a:ext cx="82296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LEVEL</a:t>
            </a:r>
          </a:p>
        </p:txBody>
      </p:sp>
      <p:sp>
        <p:nvSpPr>
          <p:cNvPr id="14" name="TextBox 13"/>
          <p:cNvSpPr txBox="1"/>
          <p:nvPr/>
        </p:nvSpPr>
        <p:spPr>
          <a:xfrm>
            <a:off x="1426464" y="5303520"/>
            <a:ext cx="1554480" cy="237744"/>
          </a:xfrm>
          <a:prstGeom prst="rect">
            <a:avLst/>
          </a:prstGeom>
          <a:noFill/>
        </p:spPr>
        <p:txBody>
          <a:bodyPr wrap="square" lIns="18288" rIns="18288" tIns="9144" bIns="9144" anchor="ctr">
            <a:spAutoFit/>
          </a:bodyPr>
          <a:lstStyle/>
          <a:p>
            <a:pPr algn="l"/>
            <a:r>
              <a:rPr sz="900" b="1" i="0">
                <a:solidFill>
                  <a:srgbClr val="FFFFFF"/>
                </a:solidFill>
                <a:latin typeface="Open Sans"/>
              </a:rPr>
              <a:t>TOPIC</a:t>
            </a:r>
          </a:p>
        </p:txBody>
      </p:sp>
      <p:sp>
        <p:nvSpPr>
          <p:cNvPr id="15" name="TextBox 14"/>
          <p:cNvSpPr txBox="1"/>
          <p:nvPr/>
        </p:nvSpPr>
        <p:spPr>
          <a:xfrm>
            <a:off x="3072384" y="5303520"/>
            <a:ext cx="420624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LESSON</a:t>
            </a:r>
          </a:p>
        </p:txBody>
      </p:sp>
      <p:sp>
        <p:nvSpPr>
          <p:cNvPr id="16" name="Rectangle 15"/>
          <p:cNvSpPr/>
          <p:nvPr/>
        </p:nvSpPr>
        <p:spPr>
          <a:xfrm>
            <a:off x="457200" y="5550408"/>
            <a:ext cx="6858000" cy="69113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7" name="TextBox 16"/>
          <p:cNvSpPr txBox="1"/>
          <p:nvPr/>
        </p:nvSpPr>
        <p:spPr>
          <a:xfrm>
            <a:off x="512064" y="5596128"/>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Pre-K</a:t>
            </a:r>
          </a:p>
        </p:txBody>
      </p:sp>
      <p:sp>
        <p:nvSpPr>
          <p:cNvPr id="18" name="TextBox 17"/>
          <p:cNvSpPr txBox="1"/>
          <p:nvPr/>
        </p:nvSpPr>
        <p:spPr>
          <a:xfrm>
            <a:off x="1426464" y="5596128"/>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Intro to STEM</a:t>
            </a:r>
          </a:p>
        </p:txBody>
      </p:sp>
      <p:sp>
        <p:nvSpPr>
          <p:cNvPr id="19" name="TextBox 18"/>
          <p:cNvSpPr txBox="1"/>
          <p:nvPr/>
        </p:nvSpPr>
        <p:spPr>
          <a:xfrm>
            <a:off x="3072384" y="5586984"/>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Magnetic Wand Hunt</a:t>
            </a:r>
          </a:p>
          <a:p>
            <a:pPr algn="l">
              <a:lnSpc>
                <a:spcPct val="130000"/>
              </a:lnSpc>
            </a:pPr>
            <a:r>
              <a:rPr sz="800" b="0" i="0">
                <a:solidFill>
                  <a:srgbClr val="555555"/>
                </a:solidFill>
                <a:latin typeface="Open Sans"/>
              </a:rPr>
              <a:t>Wave a magnetic wand around the room and find what sticks! Aluminum foil looks like metal but it won't stick. Some coins stick and some don't. Surprises everywhere.</a:t>
            </a:r>
          </a:p>
        </p:txBody>
      </p:sp>
      <p:sp>
        <p:nvSpPr>
          <p:cNvPr id="20" name="TextBox 19"/>
          <p:cNvSpPr txBox="1"/>
          <p:nvPr/>
        </p:nvSpPr>
        <p:spPr>
          <a:xfrm>
            <a:off x="512064" y="6287262"/>
            <a:ext cx="822960" cy="750062"/>
          </a:xfrm>
          <a:prstGeom prst="rect">
            <a:avLst/>
          </a:prstGeom>
          <a:noFill/>
        </p:spPr>
        <p:txBody>
          <a:bodyPr wrap="square" lIns="18288" rIns="18288" tIns="9144" bIns="9144" anchor="t">
            <a:spAutoFit/>
          </a:bodyPr>
          <a:lstStyle/>
          <a:p>
            <a:pPr algn="l"/>
            <a:r>
              <a:rPr sz="900" b="0" i="0">
                <a:solidFill>
                  <a:srgbClr val="2D3142"/>
                </a:solidFill>
                <a:latin typeface="Open Sans"/>
              </a:rPr>
              <a:t>Kindergarten</a:t>
            </a:r>
          </a:p>
        </p:txBody>
      </p:sp>
      <p:sp>
        <p:nvSpPr>
          <p:cNvPr id="21" name="TextBox 20"/>
          <p:cNvSpPr txBox="1"/>
          <p:nvPr/>
        </p:nvSpPr>
        <p:spPr>
          <a:xfrm>
            <a:off x="1426464" y="6287262"/>
            <a:ext cx="1554480" cy="75006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Counting &amp; Sorting</a:t>
            </a:r>
          </a:p>
        </p:txBody>
      </p:sp>
      <p:sp>
        <p:nvSpPr>
          <p:cNvPr id="22" name="TextBox 21"/>
          <p:cNvSpPr txBox="1"/>
          <p:nvPr/>
        </p:nvSpPr>
        <p:spPr>
          <a:xfrm>
            <a:off x="3072384" y="6278118"/>
            <a:ext cx="4206240" cy="76835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Ferromagnetic Sort</a:t>
            </a:r>
            <a:r>
              <a:rPr sz="700" b="1" i="0">
                <a:solidFill>
                  <a:srgbClr val="1565C0"/>
                </a:solidFill>
                <a:latin typeface="Open Sans"/>
              </a:rPr>
              <a:t>  [K.MD]</a:t>
            </a:r>
          </a:p>
          <a:p>
            <a:pPr algn="l">
              <a:lnSpc>
                <a:spcPct val="130000"/>
              </a:lnSpc>
            </a:pPr>
            <a:r>
              <a:rPr sz="800" b="0" i="0">
                <a:solidFill>
                  <a:srgbClr val="555555"/>
                </a:solidFill>
                <a:latin typeface="Open Sans"/>
              </a:rPr>
              <a:t>Test everything with a magnetic wand. Sort everything into two piles: things that stick, and things that don't. The puzzle: aluminum foil looks like metal but doesn't stick, and only some coins do. Count each pile - which is bigger?</a:t>
            </a:r>
          </a:p>
        </p:txBody>
      </p:sp>
      <p:sp>
        <p:nvSpPr>
          <p:cNvPr id="23" name="Rectangle 22"/>
          <p:cNvSpPr/>
          <p:nvPr/>
        </p:nvSpPr>
        <p:spPr>
          <a:xfrm>
            <a:off x="457200" y="7064756"/>
            <a:ext cx="6858000" cy="55905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24" name="TextBox 23"/>
          <p:cNvSpPr txBox="1"/>
          <p:nvPr/>
        </p:nvSpPr>
        <p:spPr>
          <a:xfrm>
            <a:off x="512064" y="7110476"/>
            <a:ext cx="822960" cy="485902"/>
          </a:xfrm>
          <a:prstGeom prst="rect">
            <a:avLst/>
          </a:prstGeom>
          <a:noFill/>
        </p:spPr>
        <p:txBody>
          <a:bodyPr wrap="square" lIns="18288" rIns="18288" tIns="9144" bIns="9144" anchor="t">
            <a:spAutoFit/>
          </a:bodyPr>
          <a:lstStyle/>
          <a:p>
            <a:pPr algn="l"/>
            <a:r>
              <a:rPr sz="900" b="0" i="0">
                <a:solidFill>
                  <a:srgbClr val="2D3142"/>
                </a:solidFill>
                <a:latin typeface="Open Sans"/>
              </a:rPr>
              <a:t>1st Grade</a:t>
            </a:r>
          </a:p>
        </p:txBody>
      </p:sp>
      <p:sp>
        <p:nvSpPr>
          <p:cNvPr id="25" name="TextBox 24"/>
          <p:cNvSpPr txBox="1"/>
          <p:nvPr/>
        </p:nvSpPr>
        <p:spPr>
          <a:xfrm>
            <a:off x="1426464" y="7110476"/>
            <a:ext cx="1554480" cy="48590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Light &amp; Sound; Magnets</a:t>
            </a:r>
          </a:p>
        </p:txBody>
      </p:sp>
      <p:sp>
        <p:nvSpPr>
          <p:cNvPr id="26" name="TextBox 25"/>
          <p:cNvSpPr txBox="1"/>
          <p:nvPr/>
        </p:nvSpPr>
        <p:spPr>
          <a:xfrm>
            <a:off x="3072384" y="7101332"/>
            <a:ext cx="4206240" cy="50419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Attract or Repel?</a:t>
            </a:r>
            <a:r>
              <a:rPr sz="700" b="1" i="0">
                <a:solidFill>
                  <a:srgbClr val="1565C0"/>
                </a:solidFill>
                <a:latin typeface="Open Sans"/>
              </a:rPr>
              <a:t>  [S1P2]</a:t>
            </a:r>
          </a:p>
          <a:p>
            <a:pPr algn="l">
              <a:lnSpc>
                <a:spcPct val="130000"/>
              </a:lnSpc>
            </a:pPr>
            <a:r>
              <a:rPr sz="800" b="0" i="0">
                <a:solidFill>
                  <a:srgbClr val="555555"/>
                </a:solidFill>
                <a:latin typeface="Open Sans"/>
              </a:rPr>
              <a:t>Test magnetic wands on classroom objects. Make a chart: "sticks" vs. "doesn't stick." Discover poles - push together or pull apart!</a:t>
            </a:r>
          </a:p>
        </p:txBody>
      </p:sp>
      <p:sp>
        <p:nvSpPr>
          <p:cNvPr id="27" name="TextBox 26"/>
          <p:cNvSpPr txBox="1"/>
          <p:nvPr/>
        </p:nvSpPr>
        <p:spPr>
          <a:xfrm>
            <a:off x="512064" y="7669530"/>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5th Grade</a:t>
            </a:r>
          </a:p>
        </p:txBody>
      </p:sp>
      <p:sp>
        <p:nvSpPr>
          <p:cNvPr id="28" name="TextBox 27"/>
          <p:cNvSpPr txBox="1"/>
          <p:nvPr/>
        </p:nvSpPr>
        <p:spPr>
          <a:xfrm>
            <a:off x="1426464" y="7669530"/>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Electricity, Magnetism, &amp; Chemistry</a:t>
            </a:r>
          </a:p>
        </p:txBody>
      </p:sp>
      <p:sp>
        <p:nvSpPr>
          <p:cNvPr id="29" name="TextBox 28"/>
          <p:cNvSpPr txBox="1"/>
          <p:nvPr/>
        </p:nvSpPr>
        <p:spPr>
          <a:xfrm>
            <a:off x="3072384" y="7660386"/>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Electromagnet Builder</a:t>
            </a:r>
            <a:r>
              <a:rPr sz="700" b="1" i="0">
                <a:solidFill>
                  <a:srgbClr val="1565C0"/>
                </a:solidFill>
                <a:latin typeface="Open Sans"/>
              </a:rPr>
              <a:t>  [S5P3]</a:t>
            </a:r>
          </a:p>
          <a:p>
            <a:pPr algn="l">
              <a:lnSpc>
                <a:spcPct val="130000"/>
              </a:lnSpc>
            </a:pPr>
            <a:r>
              <a:rPr sz="800" b="0" i="0">
                <a:solidFill>
                  <a:srgbClr val="555555"/>
                </a:solidFill>
                <a:latin typeface="Open Sans"/>
              </a:rPr>
              <a:t>Wind wire around a nail and connect to a battery - you made an electromagnet! More coils = stronger magnet. Discover the electricity-magnetism connection.</a:t>
            </a:r>
          </a:p>
        </p:txBody>
      </p:sp>
      <p:sp>
        <p:nvSpPr>
          <p:cNvPr id="30" name="Rectangle 29"/>
          <p:cNvSpPr/>
          <p:nvPr/>
        </p:nvSpPr>
        <p:spPr>
          <a:xfrm>
            <a:off x="457200" y="8314944"/>
            <a:ext cx="6858000" cy="95529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31" name="TextBox 30"/>
          <p:cNvSpPr txBox="1"/>
          <p:nvPr/>
        </p:nvSpPr>
        <p:spPr>
          <a:xfrm>
            <a:off x="512064" y="8360664"/>
            <a:ext cx="822960" cy="882142"/>
          </a:xfrm>
          <a:prstGeom prst="rect">
            <a:avLst/>
          </a:prstGeom>
          <a:noFill/>
        </p:spPr>
        <p:txBody>
          <a:bodyPr wrap="square" lIns="18288" rIns="18288" tIns="9144" bIns="9144" anchor="t">
            <a:spAutoFit/>
          </a:bodyPr>
          <a:lstStyle/>
          <a:p>
            <a:pPr algn="l"/>
            <a:r>
              <a:rPr sz="900" b="0" i="0">
                <a:solidFill>
                  <a:srgbClr val="2D3142"/>
                </a:solidFill>
                <a:latin typeface="Open Sans"/>
              </a:rPr>
              <a:t>8th Grade</a:t>
            </a:r>
          </a:p>
        </p:txBody>
      </p:sp>
      <p:sp>
        <p:nvSpPr>
          <p:cNvPr id="32" name="TextBox 31"/>
          <p:cNvSpPr txBox="1"/>
          <p:nvPr/>
        </p:nvSpPr>
        <p:spPr>
          <a:xfrm>
            <a:off x="1426464" y="8360664"/>
            <a:ext cx="1554480" cy="88214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Force/Energy</a:t>
            </a:r>
          </a:p>
        </p:txBody>
      </p:sp>
      <p:sp>
        <p:nvSpPr>
          <p:cNvPr id="33" name="TextBox 32"/>
          <p:cNvSpPr txBox="1"/>
          <p:nvPr/>
        </p:nvSpPr>
        <p:spPr>
          <a:xfrm>
            <a:off x="3072384" y="8351520"/>
            <a:ext cx="4206240" cy="90043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Meissner Levitation</a:t>
            </a:r>
            <a:r>
              <a:rPr sz="700" b="1" i="0">
                <a:solidFill>
                  <a:srgbClr val="1565C0"/>
                </a:solidFill>
                <a:latin typeface="Open Sans"/>
              </a:rPr>
              <a:t>  [S8P5]</a:t>
            </a:r>
          </a:p>
          <a:p>
            <a:pPr algn="l">
              <a:lnSpc>
                <a:spcPct val="130000"/>
              </a:lnSpc>
            </a:pPr>
            <a:r>
              <a:rPr sz="800" b="0" i="0">
                <a:solidFill>
                  <a:srgbClr val="555555"/>
                </a:solidFill>
                <a:latin typeface="Open Sans"/>
              </a:rPr>
              <a:t>Pour liquid nitrogen on a YBCO ceramic disk and watch a magnet float above it - the Meissner effect. Spin it like a top, push it down to feel the springback, try to lift it off - some motions are free, others fight you. Try copper at the same temperature - no levitation. Why does this only work cold?</a:t>
            </a:r>
          </a:p>
        </p:txBody>
      </p:sp>
    </p:spTree>
  </p:cSld>
  <p:clrMapOvr>
    <a:masterClrMapping/>
  </p:clrMapOvr>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457200"/>
            <a:ext cx="6858000" cy="457200"/>
          </a:xfrm>
          <a:prstGeom prst="rect">
            <a:avLst/>
          </a:prstGeom>
          <a:noFill/>
        </p:spPr>
        <p:txBody>
          <a:bodyPr wrap="square" lIns="18288" rIns="18288" tIns="9144" bIns="9144" anchor="t">
            <a:spAutoFit/>
          </a:bodyPr>
          <a:lstStyle/>
          <a:p>
            <a:pPr algn="l"/>
            <a:r>
              <a:rPr sz="2000" b="1" i="0">
                <a:solidFill>
                  <a:srgbClr val="1565C0"/>
                </a:solidFill>
                <a:latin typeface="Open Sans"/>
              </a:rPr>
              <a:t>Magnet Explorers</a:t>
            </a:r>
          </a:p>
        </p:txBody>
      </p:sp>
      <p:sp>
        <p:nvSpPr>
          <p:cNvPr id="3" name="TextBox 2"/>
          <p:cNvSpPr txBox="1"/>
          <p:nvPr/>
        </p:nvSpPr>
        <p:spPr>
          <a:xfrm>
            <a:off x="457200" y="822960"/>
            <a:ext cx="6858000" cy="274320"/>
          </a:xfrm>
          <a:prstGeom prst="rect">
            <a:avLst/>
          </a:prstGeom>
          <a:noFill/>
        </p:spPr>
        <p:txBody>
          <a:bodyPr wrap="square" lIns="18288" rIns="18288" tIns="9144" bIns="9144" anchor="t">
            <a:spAutoFit/>
          </a:bodyPr>
          <a:lstStyle/>
          <a:p>
            <a:pPr algn="l"/>
            <a:r>
              <a:rPr sz="1000" b="0" i="1">
                <a:solidFill>
                  <a:srgbClr val="666666"/>
                </a:solidFill>
                <a:latin typeface="Open Sans"/>
              </a:rPr>
              <a:t>Grade-level lessons (continued)</a:t>
            </a:r>
          </a:p>
        </p:txBody>
      </p:sp>
      <p:sp>
        <p:nvSpPr>
          <p:cNvPr id="4" name="Rounded Rectangle 3"/>
          <p:cNvSpPr/>
          <p:nvPr/>
        </p:nvSpPr>
        <p:spPr>
          <a:xfrm>
            <a:off x="457200" y="1234440"/>
            <a:ext cx="6858000" cy="292608"/>
          </a:xfrm>
          <a:prstGeom prst="roundRect">
            <a:avLst>
              <a:gd name="adj" fmla="val 0"/>
            </a:avLst>
          </a:prstGeom>
          <a:solidFill>
            <a:srgbClr val="1565C0"/>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5" name="TextBox 4"/>
          <p:cNvSpPr txBox="1"/>
          <p:nvPr/>
        </p:nvSpPr>
        <p:spPr>
          <a:xfrm>
            <a:off x="512064" y="1280160"/>
            <a:ext cx="82296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LEVEL</a:t>
            </a:r>
          </a:p>
        </p:txBody>
      </p:sp>
      <p:sp>
        <p:nvSpPr>
          <p:cNvPr id="6" name="TextBox 5"/>
          <p:cNvSpPr txBox="1"/>
          <p:nvPr/>
        </p:nvSpPr>
        <p:spPr>
          <a:xfrm>
            <a:off x="1426464" y="1280160"/>
            <a:ext cx="1554480" cy="237744"/>
          </a:xfrm>
          <a:prstGeom prst="rect">
            <a:avLst/>
          </a:prstGeom>
          <a:noFill/>
        </p:spPr>
        <p:txBody>
          <a:bodyPr wrap="square" lIns="18288" rIns="18288" tIns="9144" bIns="9144" anchor="ctr">
            <a:spAutoFit/>
          </a:bodyPr>
          <a:lstStyle/>
          <a:p>
            <a:pPr algn="l"/>
            <a:r>
              <a:rPr sz="900" b="1" i="0">
                <a:solidFill>
                  <a:srgbClr val="FFFFFF"/>
                </a:solidFill>
                <a:latin typeface="Open Sans"/>
              </a:rPr>
              <a:t>TOPIC</a:t>
            </a:r>
          </a:p>
        </p:txBody>
      </p:sp>
      <p:sp>
        <p:nvSpPr>
          <p:cNvPr id="7" name="TextBox 6"/>
          <p:cNvSpPr txBox="1"/>
          <p:nvPr/>
        </p:nvSpPr>
        <p:spPr>
          <a:xfrm>
            <a:off x="3072384" y="1280160"/>
            <a:ext cx="420624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LESSON</a:t>
            </a:r>
          </a:p>
        </p:txBody>
      </p:sp>
      <p:sp>
        <p:nvSpPr>
          <p:cNvPr id="8" name="Rectangle 7"/>
          <p:cNvSpPr/>
          <p:nvPr/>
        </p:nvSpPr>
        <p:spPr>
          <a:xfrm>
            <a:off x="457200" y="1527048"/>
            <a:ext cx="6858000" cy="69113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9" name="TextBox 8"/>
          <p:cNvSpPr txBox="1"/>
          <p:nvPr/>
        </p:nvSpPr>
        <p:spPr>
          <a:xfrm>
            <a:off x="512064" y="1572768"/>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Physics</a:t>
            </a:r>
          </a:p>
        </p:txBody>
      </p:sp>
      <p:sp>
        <p:nvSpPr>
          <p:cNvPr id="10" name="TextBox 9"/>
          <p:cNvSpPr txBox="1"/>
          <p:nvPr/>
        </p:nvSpPr>
        <p:spPr>
          <a:xfrm>
            <a:off x="1426464" y="1572768"/>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Waves, sound, light/optics, electricity, and magnetism</a:t>
            </a:r>
          </a:p>
        </p:txBody>
      </p:sp>
      <p:sp>
        <p:nvSpPr>
          <p:cNvPr id="11" name="TextBox 10"/>
          <p:cNvSpPr txBox="1"/>
          <p:nvPr/>
        </p:nvSpPr>
        <p:spPr>
          <a:xfrm>
            <a:off x="3072384" y="1563624"/>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Field Mapping</a:t>
            </a:r>
            <a:r>
              <a:rPr sz="700" b="1" i="0">
                <a:solidFill>
                  <a:srgbClr val="1565C0"/>
                </a:solidFill>
                <a:latin typeface="Open Sans"/>
              </a:rPr>
              <a:t>  [SP5.e]</a:t>
            </a:r>
          </a:p>
          <a:p>
            <a:pPr algn="l">
              <a:lnSpc>
                <a:spcPct val="130000"/>
              </a:lnSpc>
            </a:pPr>
            <a:r>
              <a:rPr sz="800" b="0" i="0">
                <a:solidFill>
                  <a:srgbClr val="555555"/>
                </a:solidFill>
                <a:latin typeface="Open Sans"/>
              </a:rPr>
              <a:t>Map magnetic field lines with iron filings and a compass. Use a smartphone magnetometer to measure field strength at different distances. Verify the inverse-cube relationship.</a:t>
            </a:r>
          </a:p>
        </p:txBody>
      </p:sp>
    </p:spTree>
  </p:cSld>
  <p:clrMapOvr>
    <a:masterClrMapping/>
  </p:clrMapOvr>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457200"/>
            <a:ext cx="4754880" cy="502920"/>
          </a:xfrm>
          <a:prstGeom prst="rect">
            <a:avLst/>
          </a:prstGeom>
          <a:noFill/>
        </p:spPr>
        <p:txBody>
          <a:bodyPr wrap="square" lIns="18288" rIns="18288" tIns="9144" bIns="9144" anchor="t">
            <a:spAutoFit/>
          </a:bodyPr>
          <a:lstStyle/>
          <a:p>
            <a:pPr algn="l"/>
            <a:r>
              <a:rPr sz="2400" b="1" i="0">
                <a:solidFill>
                  <a:srgbClr val="1565C0"/>
                </a:solidFill>
                <a:latin typeface="Open Sans"/>
              </a:rPr>
              <a:t>Paper Plate Speaker</a:t>
            </a:r>
          </a:p>
        </p:txBody>
      </p:sp>
      <p:sp>
        <p:nvSpPr>
          <p:cNvPr id="3" name="Rounded Rectangle 2"/>
          <p:cNvSpPr/>
          <p:nvPr/>
        </p:nvSpPr>
        <p:spPr>
          <a:xfrm>
            <a:off x="5303520" y="502920"/>
            <a:ext cx="2011680" cy="292608"/>
          </a:xfrm>
          <a:prstGeom prst="roundRect">
            <a:avLst>
              <a:gd name="adj" fmla="val 40000"/>
            </a:avLst>
          </a:prstGeom>
          <a:solidFill>
            <a:srgbClr val="1565C0"/>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4" name="TextBox 3"/>
          <p:cNvSpPr txBox="1"/>
          <p:nvPr/>
        </p:nvSpPr>
        <p:spPr>
          <a:xfrm>
            <a:off x="5303520" y="530352"/>
            <a:ext cx="2011680" cy="237744"/>
          </a:xfrm>
          <a:prstGeom prst="rect">
            <a:avLst/>
          </a:prstGeom>
          <a:noFill/>
        </p:spPr>
        <p:txBody>
          <a:bodyPr wrap="square" lIns="18288" rIns="18288" tIns="9144" bIns="9144" anchor="ctr">
            <a:spAutoFit/>
          </a:bodyPr>
          <a:lstStyle/>
          <a:p>
            <a:pPr algn="ctr"/>
            <a:r>
              <a:rPr sz="800" b="1" i="0">
                <a:solidFill>
                  <a:srgbClr val="FFFFFF"/>
                </a:solidFill>
                <a:latin typeface="Open Sans"/>
              </a:rPr>
              <a:t>Science &amp; Discovery</a:t>
            </a:r>
          </a:p>
        </p:txBody>
      </p:sp>
      <p:pic>
        <p:nvPicPr>
          <p:cNvPr id="5" name="Picture 4" descr="paper-plate-speaker.jpg"/>
          <p:cNvPicPr>
            <a:picLocks noChangeAspect="1"/>
          </p:cNvPicPr>
          <p:nvPr/>
        </p:nvPicPr>
        <p:blipFill>
          <a:blip r:embed="rId2"/>
          <a:stretch>
            <a:fillRect/>
          </a:stretch>
        </p:blipFill>
        <p:spPr>
          <a:xfrm>
            <a:off x="457200" y="1005840"/>
            <a:ext cx="6858000" cy="2286000"/>
          </a:xfrm>
          <a:prstGeom prst="roundRect">
            <a:avLst>
              <a:gd name="adj" fmla="val 4000"/>
            </a:avLst>
          </a:prstGeom>
        </p:spPr>
      </p:pic>
      <p:sp>
        <p:nvSpPr>
          <p:cNvPr id="6" name="TextBox 5"/>
          <p:cNvSpPr txBox="1"/>
          <p:nvPr/>
        </p:nvSpPr>
        <p:spPr>
          <a:xfrm>
            <a:off x="457200" y="3383280"/>
            <a:ext cx="6858000" cy="640080"/>
          </a:xfrm>
          <a:prstGeom prst="rect">
            <a:avLst/>
          </a:prstGeom>
          <a:noFill/>
        </p:spPr>
        <p:txBody>
          <a:bodyPr wrap="square" lIns="36576" rIns="36576" tIns="18288" bIns="18288" anchor="t">
            <a:spAutoFit/>
          </a:bodyPr>
          <a:lstStyle/>
          <a:p>
            <a:pPr algn="l">
              <a:lnSpc>
                <a:spcPct val="140000"/>
              </a:lnSpc>
            </a:pPr>
            <a:r>
              <a:rPr sz="1300" b="0" i="1">
                <a:solidFill>
                  <a:srgbClr val="2D3142"/>
                </a:solidFill>
                <a:latin typeface="Open Sans"/>
              </a:rPr>
              <a:t>Wind copper coils, connect magnets, and build a real working speaker from a paper plate!</a:t>
            </a:r>
          </a:p>
        </p:txBody>
      </p:sp>
      <p:sp>
        <p:nvSpPr>
          <p:cNvPr id="7" name="Rounded Rectangle 6"/>
          <p:cNvSpPr/>
          <p:nvPr/>
        </p:nvSpPr>
        <p:spPr>
          <a:xfrm>
            <a:off x="457200" y="4160520"/>
            <a:ext cx="5760720" cy="914400"/>
          </a:xfrm>
          <a:prstGeom prst="roundRect">
            <a:avLst>
              <a:gd name="adj" fmla="val 5000"/>
            </a:avLst>
          </a:prstGeom>
          <a:solidFill>
            <a:srgbClr val="F8F9FA"/>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8" name="Rectangle 7"/>
          <p:cNvSpPr/>
          <p:nvPr/>
        </p:nvSpPr>
        <p:spPr>
          <a:xfrm>
            <a:off x="457200" y="4160520"/>
            <a:ext cx="36576" cy="914400"/>
          </a:xfrm>
          <a:prstGeom prst="rect">
            <a:avLst/>
          </a:prstGeom>
          <a:solidFill>
            <a:srgbClr val="1565C0"/>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9" name="TextBox 8"/>
          <p:cNvSpPr txBox="1"/>
          <p:nvPr/>
        </p:nvSpPr>
        <p:spPr>
          <a:xfrm>
            <a:off x="566928" y="4233672"/>
            <a:ext cx="5596128" cy="822960"/>
          </a:xfrm>
          <a:prstGeom prst="rect">
            <a:avLst/>
          </a:prstGeom>
          <a:noFill/>
        </p:spPr>
        <p:txBody>
          <a:bodyPr wrap="square" lIns="36576" rIns="36576" tIns="18288" bIns="18288" anchor="t">
            <a:spAutoFit/>
          </a:bodyPr>
          <a:lstStyle/>
          <a:p>
            <a:pPr algn="l">
              <a:lnSpc>
                <a:spcPct val="130000"/>
              </a:lnSpc>
            </a:pPr>
            <a:r>
              <a:rPr sz="1100" b="1" i="0">
                <a:solidFill>
                  <a:srgbClr val="1565C0"/>
                </a:solidFill>
                <a:latin typeface="Open Sans"/>
              </a:rPr>
              <a:t>Take-home: </a:t>
            </a:r>
            <a:r>
              <a:rPr sz="1100" b="0" i="0">
                <a:solidFill>
                  <a:srgbClr val="2D3142"/>
                </a:solidFill>
                <a:latin typeface="Open Sans"/>
              </a:rPr>
              <a:t>Working speaker + hand-wound coil</a:t>
            </a:r>
          </a:p>
          <a:p>
            <a:pPr algn="l">
              <a:lnSpc>
                <a:spcPct val="130000"/>
              </a:lnSpc>
            </a:pPr>
            <a:r>
              <a:rPr sz="1100" b="1" i="0">
                <a:solidFill>
                  <a:srgbClr val="1565C0"/>
                </a:solidFill>
                <a:latin typeface="Open Sans"/>
              </a:rPr>
              <a:t>Space needed: </a:t>
            </a:r>
            <a:r>
              <a:rPr sz="1100" b="0" i="0">
                <a:solidFill>
                  <a:srgbClr val="2D3142"/>
                </a:solidFill>
                <a:latin typeface="Open Sans"/>
              </a:rPr>
              <a:t>Tables</a:t>
            </a:r>
          </a:p>
          <a:p>
            <a:pPr algn="l">
              <a:lnSpc>
                <a:spcPct val="130000"/>
              </a:lnSpc>
            </a:pPr>
            <a:r>
              <a:rPr sz="1100" b="1" i="0">
                <a:solidFill>
                  <a:srgbClr val="1565C0"/>
                </a:solidFill>
                <a:latin typeface="Open Sans"/>
              </a:rPr>
              <a:t>Online: </a:t>
            </a:r>
            <a:r>
              <a:rPr sz="1000" b="0" i="0">
                <a:solidFill>
                  <a:srgbClr val="1565C0"/>
                </a:solidFill>
                <a:latin typeface="Courier New"/>
              </a:rPr>
              <a:t>/programs/paper-plate-speaker/</a:t>
            </a:r>
          </a:p>
        </p:txBody>
      </p:sp>
      <p:pic>
        <p:nvPicPr>
          <p:cNvPr id="10" name="Picture 9" descr="paper-plate-speaker.png"/>
          <p:cNvPicPr>
            <a:picLocks noChangeAspect="1"/>
          </p:cNvPicPr>
          <p:nvPr/>
        </p:nvPicPr>
        <p:blipFill>
          <a:blip r:embed="rId3"/>
          <a:stretch>
            <a:fillRect/>
          </a:stretch>
        </p:blipFill>
        <p:spPr>
          <a:xfrm>
            <a:off x="6400800" y="4160520"/>
            <a:ext cx="914400" cy="914400"/>
          </a:xfrm>
          <a:prstGeom prst="rect">
            <a:avLst/>
          </a:prstGeom>
        </p:spPr>
      </p:pic>
      <p:sp>
        <p:nvSpPr>
          <p:cNvPr id="11" name="TextBox 10"/>
          <p:cNvSpPr txBox="1"/>
          <p:nvPr/>
        </p:nvSpPr>
        <p:spPr>
          <a:xfrm>
            <a:off x="6400800" y="5093207"/>
            <a:ext cx="914400" cy="228600"/>
          </a:xfrm>
          <a:prstGeom prst="rect">
            <a:avLst/>
          </a:prstGeom>
          <a:noFill/>
        </p:spPr>
        <p:txBody>
          <a:bodyPr wrap="square" lIns="18288" rIns="18288" tIns="9144" bIns="9144" anchor="t">
            <a:spAutoFit/>
          </a:bodyPr>
          <a:lstStyle/>
          <a:p>
            <a:pPr algn="ctr"/>
            <a:r>
              <a:rPr sz="700" b="0" i="0">
                <a:solidFill>
                  <a:srgbClr val="666666"/>
                </a:solidFill>
                <a:latin typeface="Courier New"/>
              </a:rPr>
              <a:t>paper-plate-sp</a:t>
            </a:r>
          </a:p>
        </p:txBody>
      </p:sp>
      <p:sp>
        <p:nvSpPr>
          <p:cNvPr id="12" name="Rounded Rectangle 11"/>
          <p:cNvSpPr/>
          <p:nvPr/>
        </p:nvSpPr>
        <p:spPr>
          <a:xfrm>
            <a:off x="457200" y="5257800"/>
            <a:ext cx="6858000" cy="292608"/>
          </a:xfrm>
          <a:prstGeom prst="roundRect">
            <a:avLst>
              <a:gd name="adj" fmla="val 0"/>
            </a:avLst>
          </a:prstGeom>
          <a:solidFill>
            <a:srgbClr val="1565C0"/>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3" name="TextBox 12"/>
          <p:cNvSpPr txBox="1"/>
          <p:nvPr/>
        </p:nvSpPr>
        <p:spPr>
          <a:xfrm>
            <a:off x="512064" y="5303520"/>
            <a:ext cx="82296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LEVEL</a:t>
            </a:r>
          </a:p>
        </p:txBody>
      </p:sp>
      <p:sp>
        <p:nvSpPr>
          <p:cNvPr id="14" name="TextBox 13"/>
          <p:cNvSpPr txBox="1"/>
          <p:nvPr/>
        </p:nvSpPr>
        <p:spPr>
          <a:xfrm>
            <a:off x="1426464" y="5303520"/>
            <a:ext cx="1554480" cy="237744"/>
          </a:xfrm>
          <a:prstGeom prst="rect">
            <a:avLst/>
          </a:prstGeom>
          <a:noFill/>
        </p:spPr>
        <p:txBody>
          <a:bodyPr wrap="square" lIns="18288" rIns="18288" tIns="9144" bIns="9144" anchor="ctr">
            <a:spAutoFit/>
          </a:bodyPr>
          <a:lstStyle/>
          <a:p>
            <a:pPr algn="l"/>
            <a:r>
              <a:rPr sz="900" b="1" i="0">
                <a:solidFill>
                  <a:srgbClr val="FFFFFF"/>
                </a:solidFill>
                <a:latin typeface="Open Sans"/>
              </a:rPr>
              <a:t>TOPIC</a:t>
            </a:r>
          </a:p>
        </p:txBody>
      </p:sp>
      <p:sp>
        <p:nvSpPr>
          <p:cNvPr id="15" name="TextBox 14"/>
          <p:cNvSpPr txBox="1"/>
          <p:nvPr/>
        </p:nvSpPr>
        <p:spPr>
          <a:xfrm>
            <a:off x="3072384" y="5303520"/>
            <a:ext cx="420624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LESSON</a:t>
            </a:r>
          </a:p>
        </p:txBody>
      </p:sp>
      <p:sp>
        <p:nvSpPr>
          <p:cNvPr id="16" name="Rectangle 15"/>
          <p:cNvSpPr/>
          <p:nvPr/>
        </p:nvSpPr>
        <p:spPr>
          <a:xfrm>
            <a:off x="457200" y="5550408"/>
            <a:ext cx="6858000" cy="69113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7" name="TextBox 16"/>
          <p:cNvSpPr txBox="1"/>
          <p:nvPr/>
        </p:nvSpPr>
        <p:spPr>
          <a:xfrm>
            <a:off x="512064" y="5596128"/>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4th Grade</a:t>
            </a:r>
          </a:p>
        </p:txBody>
      </p:sp>
      <p:sp>
        <p:nvSpPr>
          <p:cNvPr id="18" name="TextBox 17"/>
          <p:cNvSpPr txBox="1"/>
          <p:nvPr/>
        </p:nvSpPr>
        <p:spPr>
          <a:xfrm>
            <a:off x="1426464" y="5596128"/>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Light, Sound, &amp; Motion</a:t>
            </a:r>
          </a:p>
        </p:txBody>
      </p:sp>
      <p:sp>
        <p:nvSpPr>
          <p:cNvPr id="19" name="TextBox 18"/>
          <p:cNvSpPr txBox="1"/>
          <p:nvPr/>
        </p:nvSpPr>
        <p:spPr>
          <a:xfrm>
            <a:off x="3072384" y="5586984"/>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Pitch and Volume</a:t>
            </a:r>
            <a:r>
              <a:rPr sz="700" b="1" i="0">
                <a:solidFill>
                  <a:srgbClr val="1565C0"/>
                </a:solidFill>
                <a:latin typeface="Open Sans"/>
              </a:rPr>
              <a:t>  [S4P2]</a:t>
            </a:r>
          </a:p>
          <a:p>
            <a:pPr algn="l">
              <a:lnSpc>
                <a:spcPct val="130000"/>
              </a:lnSpc>
            </a:pPr>
            <a:r>
              <a:rPr sz="800" b="0" i="0">
                <a:solidFill>
                  <a:srgbClr val="555555"/>
                </a:solidFill>
                <a:latin typeface="Open Sans"/>
              </a:rPr>
              <a:t>Change the song's pitch and volume. Watch the speaker plate move more or less. Louder = bigger vibrations. Higher pitch = faster vibrations.</a:t>
            </a:r>
          </a:p>
        </p:txBody>
      </p:sp>
      <p:sp>
        <p:nvSpPr>
          <p:cNvPr id="20" name="TextBox 19"/>
          <p:cNvSpPr txBox="1"/>
          <p:nvPr/>
        </p:nvSpPr>
        <p:spPr>
          <a:xfrm>
            <a:off x="512064" y="6287262"/>
            <a:ext cx="822960" cy="882142"/>
          </a:xfrm>
          <a:prstGeom prst="rect">
            <a:avLst/>
          </a:prstGeom>
          <a:noFill/>
        </p:spPr>
        <p:txBody>
          <a:bodyPr wrap="square" lIns="18288" rIns="18288" tIns="9144" bIns="9144" anchor="t">
            <a:spAutoFit/>
          </a:bodyPr>
          <a:lstStyle/>
          <a:p>
            <a:pPr algn="l"/>
            <a:r>
              <a:rPr sz="900" b="0" i="0">
                <a:solidFill>
                  <a:srgbClr val="2D3142"/>
                </a:solidFill>
                <a:latin typeface="Open Sans"/>
              </a:rPr>
              <a:t>5th Grade</a:t>
            </a:r>
          </a:p>
        </p:txBody>
      </p:sp>
      <p:sp>
        <p:nvSpPr>
          <p:cNvPr id="21" name="TextBox 20"/>
          <p:cNvSpPr txBox="1"/>
          <p:nvPr/>
        </p:nvSpPr>
        <p:spPr>
          <a:xfrm>
            <a:off x="1426464" y="6287262"/>
            <a:ext cx="1554480" cy="88214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Electricity, Magnetism, &amp; Chemistry</a:t>
            </a:r>
          </a:p>
        </p:txBody>
      </p:sp>
      <p:sp>
        <p:nvSpPr>
          <p:cNvPr id="22" name="TextBox 21"/>
          <p:cNvSpPr txBox="1"/>
          <p:nvPr/>
        </p:nvSpPr>
        <p:spPr>
          <a:xfrm>
            <a:off x="3072384" y="6278118"/>
            <a:ext cx="4206240" cy="90043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Electromagnet Sound</a:t>
            </a:r>
            <a:r>
              <a:rPr sz="700" b="1" i="0">
                <a:solidFill>
                  <a:srgbClr val="1565C0"/>
                </a:solidFill>
                <a:latin typeface="Open Sans"/>
              </a:rPr>
              <a:t>  [S5P3]</a:t>
            </a:r>
          </a:p>
          <a:p>
            <a:pPr algn="l">
              <a:lnSpc>
                <a:spcPct val="130000"/>
              </a:lnSpc>
            </a:pPr>
            <a:r>
              <a:rPr sz="800" b="0" i="0">
                <a:solidFill>
                  <a:srgbClr val="555555"/>
                </a:solidFill>
                <a:latin typeface="Open Sans"/>
              </a:rPr>
              <a:t>Your speaker IS an electromagnet! The coil creates a changing magnetic field that moves the plate. Electricity becomes magnetism becomes motion becomes sound. We will manipulate the electricity and see how the magnet responds and change the frequency until we can no longer see... but only hear it.</a:t>
            </a:r>
          </a:p>
        </p:txBody>
      </p:sp>
      <p:sp>
        <p:nvSpPr>
          <p:cNvPr id="23" name="Rectangle 22"/>
          <p:cNvSpPr/>
          <p:nvPr/>
        </p:nvSpPr>
        <p:spPr>
          <a:xfrm>
            <a:off x="457200" y="7196836"/>
            <a:ext cx="6858000" cy="95529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24" name="TextBox 23"/>
          <p:cNvSpPr txBox="1"/>
          <p:nvPr/>
        </p:nvSpPr>
        <p:spPr>
          <a:xfrm>
            <a:off x="512064" y="7242556"/>
            <a:ext cx="822960" cy="882142"/>
          </a:xfrm>
          <a:prstGeom prst="rect">
            <a:avLst/>
          </a:prstGeom>
          <a:noFill/>
        </p:spPr>
        <p:txBody>
          <a:bodyPr wrap="square" lIns="18288" rIns="18288" tIns="9144" bIns="9144" anchor="t">
            <a:spAutoFit/>
          </a:bodyPr>
          <a:lstStyle/>
          <a:p>
            <a:pPr algn="l"/>
            <a:r>
              <a:rPr sz="900" b="0" i="0">
                <a:solidFill>
                  <a:srgbClr val="2D3142"/>
                </a:solidFill>
                <a:latin typeface="Open Sans"/>
              </a:rPr>
              <a:t>8th Grade</a:t>
            </a:r>
          </a:p>
        </p:txBody>
      </p:sp>
      <p:sp>
        <p:nvSpPr>
          <p:cNvPr id="25" name="TextBox 24"/>
          <p:cNvSpPr txBox="1"/>
          <p:nvPr/>
        </p:nvSpPr>
        <p:spPr>
          <a:xfrm>
            <a:off x="1426464" y="7242556"/>
            <a:ext cx="1554480" cy="88214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Force/Energy</a:t>
            </a:r>
          </a:p>
        </p:txBody>
      </p:sp>
      <p:sp>
        <p:nvSpPr>
          <p:cNvPr id="26" name="TextBox 25"/>
          <p:cNvSpPr txBox="1"/>
          <p:nvPr/>
        </p:nvSpPr>
        <p:spPr>
          <a:xfrm>
            <a:off x="3072384" y="7233412"/>
            <a:ext cx="4206240" cy="90043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Passive Telephone and Timbre</a:t>
            </a:r>
            <a:r>
              <a:rPr sz="700" b="1" i="0">
                <a:solidFill>
                  <a:srgbClr val="1565C0"/>
                </a:solidFill>
                <a:latin typeface="Open Sans"/>
              </a:rPr>
              <a:t>  [S8P4]</a:t>
            </a:r>
          </a:p>
          <a:p>
            <a:pPr algn="l">
              <a:lnSpc>
                <a:spcPct val="130000"/>
              </a:lnSpc>
            </a:pPr>
            <a:r>
              <a:rPr sz="800" b="0" i="0">
                <a:solidFill>
                  <a:srgbClr val="555555"/>
                </a:solidFill>
                <a:latin typeface="Open Sans"/>
              </a:rPr>
              <a:t>Wire two speakers together, coil to coil - no battery, no amp. Tap the plate of one and the other plate jumps: the physics that drives a speaker also reads it back. Now drive your speaker with a sine wave and a square wave at the same pitch. Same frequency, different sound - why?</a:t>
            </a:r>
          </a:p>
        </p:txBody>
      </p:sp>
      <p:sp>
        <p:nvSpPr>
          <p:cNvPr id="27" name="TextBox 26"/>
          <p:cNvSpPr txBox="1"/>
          <p:nvPr/>
        </p:nvSpPr>
        <p:spPr>
          <a:xfrm>
            <a:off x="512064" y="8197850"/>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Physics</a:t>
            </a:r>
          </a:p>
        </p:txBody>
      </p:sp>
      <p:sp>
        <p:nvSpPr>
          <p:cNvPr id="28" name="TextBox 27"/>
          <p:cNvSpPr txBox="1"/>
          <p:nvPr/>
        </p:nvSpPr>
        <p:spPr>
          <a:xfrm>
            <a:off x="1426464" y="8197850"/>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Waves, sound, light/optics, electricity, and magnetism</a:t>
            </a:r>
          </a:p>
        </p:txBody>
      </p:sp>
      <p:sp>
        <p:nvSpPr>
          <p:cNvPr id="29" name="TextBox 28"/>
          <p:cNvSpPr txBox="1"/>
          <p:nvPr/>
        </p:nvSpPr>
        <p:spPr>
          <a:xfrm>
            <a:off x="3072384" y="8188705"/>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Wave Mechanics</a:t>
            </a:r>
            <a:r>
              <a:rPr sz="700" b="1" i="0">
                <a:solidFill>
                  <a:srgbClr val="1565C0"/>
                </a:solidFill>
                <a:latin typeface="Open Sans"/>
              </a:rPr>
              <a:t>  [SP4]</a:t>
            </a:r>
            <a:r>
              <a:rPr sz="700" b="1" i="0">
                <a:solidFill>
                  <a:srgbClr val="1565C0"/>
                </a:solidFill>
                <a:latin typeface="Open Sans"/>
              </a:rPr>
              <a:t>  [SP5.e]</a:t>
            </a:r>
          </a:p>
          <a:p>
            <a:pPr algn="l">
              <a:lnSpc>
                <a:spcPct val="130000"/>
              </a:lnSpc>
            </a:pPr>
            <a:r>
              <a:rPr sz="800" b="0" i="0">
                <a:solidFill>
                  <a:srgbClr val="555555"/>
                </a:solidFill>
                <a:latin typeface="Open Sans"/>
              </a:rPr>
              <a:t>Measure frequency and amplitude of your speaker's output. Calculate wavelength. Demonstrate the relationship between electromagnet current and sound amplitude.</a:t>
            </a:r>
          </a:p>
        </p:txBody>
      </p:sp>
    </p:spTree>
  </p:cSld>
  <p:clrMapOvr>
    <a:masterClrMapping/>
  </p:clrMapOvr>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457200"/>
            <a:ext cx="4754880" cy="502920"/>
          </a:xfrm>
          <a:prstGeom prst="rect">
            <a:avLst/>
          </a:prstGeom>
          <a:noFill/>
        </p:spPr>
        <p:txBody>
          <a:bodyPr wrap="square" lIns="18288" rIns="18288" tIns="9144" bIns="9144" anchor="t">
            <a:spAutoFit/>
          </a:bodyPr>
          <a:lstStyle/>
          <a:p>
            <a:pPr algn="l"/>
            <a:r>
              <a:rPr sz="2400" b="1" i="0">
                <a:solidFill>
                  <a:srgbClr val="1565C0"/>
                </a:solidFill>
                <a:latin typeface="Open Sans"/>
              </a:rPr>
              <a:t>Diffraction Grating Glasses</a:t>
            </a:r>
          </a:p>
        </p:txBody>
      </p:sp>
      <p:sp>
        <p:nvSpPr>
          <p:cNvPr id="3" name="Rounded Rectangle 2"/>
          <p:cNvSpPr/>
          <p:nvPr/>
        </p:nvSpPr>
        <p:spPr>
          <a:xfrm>
            <a:off x="5303520" y="502920"/>
            <a:ext cx="2011680" cy="292608"/>
          </a:xfrm>
          <a:prstGeom prst="roundRect">
            <a:avLst>
              <a:gd name="adj" fmla="val 40000"/>
            </a:avLst>
          </a:prstGeom>
          <a:solidFill>
            <a:srgbClr val="1565C0"/>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4" name="TextBox 3"/>
          <p:cNvSpPr txBox="1"/>
          <p:nvPr/>
        </p:nvSpPr>
        <p:spPr>
          <a:xfrm>
            <a:off x="5303520" y="530352"/>
            <a:ext cx="2011680" cy="237744"/>
          </a:xfrm>
          <a:prstGeom prst="rect">
            <a:avLst/>
          </a:prstGeom>
          <a:noFill/>
        </p:spPr>
        <p:txBody>
          <a:bodyPr wrap="square" lIns="18288" rIns="18288" tIns="9144" bIns="9144" anchor="ctr">
            <a:spAutoFit/>
          </a:bodyPr>
          <a:lstStyle/>
          <a:p>
            <a:pPr algn="ctr"/>
            <a:r>
              <a:rPr sz="800" b="1" i="0">
                <a:solidFill>
                  <a:srgbClr val="FFFFFF"/>
                </a:solidFill>
                <a:latin typeface="Open Sans"/>
              </a:rPr>
              <a:t>Science &amp; Discovery</a:t>
            </a:r>
          </a:p>
        </p:txBody>
      </p:sp>
      <p:pic>
        <p:nvPicPr>
          <p:cNvPr id="5" name="Picture 4" descr="diffraction-grating-glasses.jpg"/>
          <p:cNvPicPr>
            <a:picLocks noChangeAspect="1"/>
          </p:cNvPicPr>
          <p:nvPr/>
        </p:nvPicPr>
        <p:blipFill>
          <a:blip r:embed="rId2"/>
          <a:stretch>
            <a:fillRect/>
          </a:stretch>
        </p:blipFill>
        <p:spPr>
          <a:xfrm>
            <a:off x="457200" y="1005840"/>
            <a:ext cx="6858000" cy="2286000"/>
          </a:xfrm>
          <a:prstGeom prst="roundRect">
            <a:avLst>
              <a:gd name="adj" fmla="val 4000"/>
            </a:avLst>
          </a:prstGeom>
        </p:spPr>
      </p:pic>
      <p:sp>
        <p:nvSpPr>
          <p:cNvPr id="6" name="TextBox 5"/>
          <p:cNvSpPr txBox="1"/>
          <p:nvPr/>
        </p:nvSpPr>
        <p:spPr>
          <a:xfrm>
            <a:off x="457200" y="3383280"/>
            <a:ext cx="6858000" cy="640080"/>
          </a:xfrm>
          <a:prstGeom prst="rect">
            <a:avLst/>
          </a:prstGeom>
          <a:noFill/>
        </p:spPr>
        <p:txBody>
          <a:bodyPr wrap="square" lIns="36576" rIns="36576" tIns="18288" bIns="18288" anchor="t">
            <a:spAutoFit/>
          </a:bodyPr>
          <a:lstStyle/>
          <a:p>
            <a:pPr algn="l">
              <a:lnSpc>
                <a:spcPct val="140000"/>
              </a:lnSpc>
            </a:pPr>
            <a:r>
              <a:rPr sz="1300" b="0" i="1">
                <a:solidFill>
                  <a:srgbClr val="2D3142"/>
                </a:solidFill>
                <a:latin typeface="Open Sans"/>
              </a:rPr>
              <a:t>Build spectroscope glasses and see the hidden rainbow inside every light source!</a:t>
            </a:r>
          </a:p>
        </p:txBody>
      </p:sp>
      <p:sp>
        <p:nvSpPr>
          <p:cNvPr id="7" name="Rounded Rectangle 6"/>
          <p:cNvSpPr/>
          <p:nvPr/>
        </p:nvSpPr>
        <p:spPr>
          <a:xfrm>
            <a:off x="457200" y="4160520"/>
            <a:ext cx="5760720" cy="914400"/>
          </a:xfrm>
          <a:prstGeom prst="roundRect">
            <a:avLst>
              <a:gd name="adj" fmla="val 5000"/>
            </a:avLst>
          </a:prstGeom>
          <a:solidFill>
            <a:srgbClr val="F8F9FA"/>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8" name="Rectangle 7"/>
          <p:cNvSpPr/>
          <p:nvPr/>
        </p:nvSpPr>
        <p:spPr>
          <a:xfrm>
            <a:off x="457200" y="4160520"/>
            <a:ext cx="36576" cy="914400"/>
          </a:xfrm>
          <a:prstGeom prst="rect">
            <a:avLst/>
          </a:prstGeom>
          <a:solidFill>
            <a:srgbClr val="1565C0"/>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9" name="TextBox 8"/>
          <p:cNvSpPr txBox="1"/>
          <p:nvPr/>
        </p:nvSpPr>
        <p:spPr>
          <a:xfrm>
            <a:off x="566928" y="4233672"/>
            <a:ext cx="5596128" cy="822960"/>
          </a:xfrm>
          <a:prstGeom prst="rect">
            <a:avLst/>
          </a:prstGeom>
          <a:noFill/>
        </p:spPr>
        <p:txBody>
          <a:bodyPr wrap="square" lIns="36576" rIns="36576" tIns="18288" bIns="18288" anchor="t">
            <a:spAutoFit/>
          </a:bodyPr>
          <a:lstStyle/>
          <a:p>
            <a:pPr algn="l">
              <a:lnSpc>
                <a:spcPct val="130000"/>
              </a:lnSpc>
            </a:pPr>
            <a:r>
              <a:rPr sz="1100" b="1" i="0">
                <a:solidFill>
                  <a:srgbClr val="1565C0"/>
                </a:solidFill>
                <a:latin typeface="Open Sans"/>
              </a:rPr>
              <a:t>Take-home: </a:t>
            </a:r>
            <a:r>
              <a:rPr sz="1100" b="0" i="0">
                <a:solidFill>
                  <a:srgbClr val="2D3142"/>
                </a:solidFill>
                <a:latin typeface="Open Sans"/>
              </a:rPr>
              <a:t>Spectroscope glasses + diffraction grating film</a:t>
            </a:r>
          </a:p>
          <a:p>
            <a:pPr algn="l">
              <a:lnSpc>
                <a:spcPct val="130000"/>
              </a:lnSpc>
            </a:pPr>
            <a:r>
              <a:rPr sz="1100" b="1" i="0">
                <a:solidFill>
                  <a:srgbClr val="1565C0"/>
                </a:solidFill>
                <a:latin typeface="Open Sans"/>
              </a:rPr>
              <a:t>Space needed: </a:t>
            </a:r>
            <a:r>
              <a:rPr sz="1100" b="0" i="0">
                <a:solidFill>
                  <a:srgbClr val="2D3142"/>
                </a:solidFill>
                <a:latin typeface="Open Sans"/>
              </a:rPr>
              <a:t>Any classroom with multiple light types</a:t>
            </a:r>
          </a:p>
          <a:p>
            <a:pPr algn="l">
              <a:lnSpc>
                <a:spcPct val="130000"/>
              </a:lnSpc>
            </a:pPr>
            <a:r>
              <a:rPr sz="1100" b="1" i="0">
                <a:solidFill>
                  <a:srgbClr val="1565C0"/>
                </a:solidFill>
                <a:latin typeface="Open Sans"/>
              </a:rPr>
              <a:t>Online: </a:t>
            </a:r>
            <a:r>
              <a:rPr sz="1000" b="0" i="0">
                <a:solidFill>
                  <a:srgbClr val="1565C0"/>
                </a:solidFill>
                <a:latin typeface="Courier New"/>
              </a:rPr>
              <a:t>/programs/diffraction-grating-glasses/</a:t>
            </a:r>
          </a:p>
        </p:txBody>
      </p:sp>
      <p:pic>
        <p:nvPicPr>
          <p:cNvPr id="10" name="Picture 9" descr="diffraction-grating-glasses.png"/>
          <p:cNvPicPr>
            <a:picLocks noChangeAspect="1"/>
          </p:cNvPicPr>
          <p:nvPr/>
        </p:nvPicPr>
        <p:blipFill>
          <a:blip r:embed="rId3"/>
          <a:stretch>
            <a:fillRect/>
          </a:stretch>
        </p:blipFill>
        <p:spPr>
          <a:xfrm>
            <a:off x="6400800" y="4160520"/>
            <a:ext cx="914400" cy="914400"/>
          </a:xfrm>
          <a:prstGeom prst="rect">
            <a:avLst/>
          </a:prstGeom>
        </p:spPr>
      </p:pic>
      <p:sp>
        <p:nvSpPr>
          <p:cNvPr id="11" name="TextBox 10"/>
          <p:cNvSpPr txBox="1"/>
          <p:nvPr/>
        </p:nvSpPr>
        <p:spPr>
          <a:xfrm>
            <a:off x="6400800" y="5093207"/>
            <a:ext cx="914400" cy="228600"/>
          </a:xfrm>
          <a:prstGeom prst="rect">
            <a:avLst/>
          </a:prstGeom>
          <a:noFill/>
        </p:spPr>
        <p:txBody>
          <a:bodyPr wrap="square" lIns="18288" rIns="18288" tIns="9144" bIns="9144" anchor="t">
            <a:spAutoFit/>
          </a:bodyPr>
          <a:lstStyle/>
          <a:p>
            <a:pPr algn="ctr"/>
            <a:r>
              <a:rPr sz="700" b="0" i="0">
                <a:solidFill>
                  <a:srgbClr val="666666"/>
                </a:solidFill>
                <a:latin typeface="Courier New"/>
              </a:rPr>
              <a:t>diffraction-gr</a:t>
            </a:r>
          </a:p>
        </p:txBody>
      </p:sp>
      <p:sp>
        <p:nvSpPr>
          <p:cNvPr id="12" name="Rounded Rectangle 11"/>
          <p:cNvSpPr/>
          <p:nvPr/>
        </p:nvSpPr>
        <p:spPr>
          <a:xfrm>
            <a:off x="457200" y="5257800"/>
            <a:ext cx="6858000" cy="292608"/>
          </a:xfrm>
          <a:prstGeom prst="roundRect">
            <a:avLst>
              <a:gd name="adj" fmla="val 0"/>
            </a:avLst>
          </a:prstGeom>
          <a:solidFill>
            <a:srgbClr val="1565C0"/>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3" name="TextBox 12"/>
          <p:cNvSpPr txBox="1"/>
          <p:nvPr/>
        </p:nvSpPr>
        <p:spPr>
          <a:xfrm>
            <a:off x="512064" y="5303520"/>
            <a:ext cx="82296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LEVEL</a:t>
            </a:r>
          </a:p>
        </p:txBody>
      </p:sp>
      <p:sp>
        <p:nvSpPr>
          <p:cNvPr id="14" name="TextBox 13"/>
          <p:cNvSpPr txBox="1"/>
          <p:nvPr/>
        </p:nvSpPr>
        <p:spPr>
          <a:xfrm>
            <a:off x="1426464" y="5303520"/>
            <a:ext cx="1554480" cy="237744"/>
          </a:xfrm>
          <a:prstGeom prst="rect">
            <a:avLst/>
          </a:prstGeom>
          <a:noFill/>
        </p:spPr>
        <p:txBody>
          <a:bodyPr wrap="square" lIns="18288" rIns="18288" tIns="9144" bIns="9144" anchor="ctr">
            <a:spAutoFit/>
          </a:bodyPr>
          <a:lstStyle/>
          <a:p>
            <a:pPr algn="l"/>
            <a:r>
              <a:rPr sz="900" b="1" i="0">
                <a:solidFill>
                  <a:srgbClr val="FFFFFF"/>
                </a:solidFill>
                <a:latin typeface="Open Sans"/>
              </a:rPr>
              <a:t>TOPIC</a:t>
            </a:r>
          </a:p>
        </p:txBody>
      </p:sp>
      <p:sp>
        <p:nvSpPr>
          <p:cNvPr id="15" name="TextBox 14"/>
          <p:cNvSpPr txBox="1"/>
          <p:nvPr/>
        </p:nvSpPr>
        <p:spPr>
          <a:xfrm>
            <a:off x="3072384" y="5303520"/>
            <a:ext cx="420624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LESSON</a:t>
            </a:r>
          </a:p>
        </p:txBody>
      </p:sp>
      <p:sp>
        <p:nvSpPr>
          <p:cNvPr id="16" name="Rectangle 15"/>
          <p:cNvSpPr/>
          <p:nvPr/>
        </p:nvSpPr>
        <p:spPr>
          <a:xfrm>
            <a:off x="457200" y="5550408"/>
            <a:ext cx="6858000" cy="69113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7" name="TextBox 16"/>
          <p:cNvSpPr txBox="1"/>
          <p:nvPr/>
        </p:nvSpPr>
        <p:spPr>
          <a:xfrm>
            <a:off x="512064" y="5596128"/>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1st Grade</a:t>
            </a:r>
          </a:p>
        </p:txBody>
      </p:sp>
      <p:sp>
        <p:nvSpPr>
          <p:cNvPr id="18" name="TextBox 17"/>
          <p:cNvSpPr txBox="1"/>
          <p:nvPr/>
        </p:nvSpPr>
        <p:spPr>
          <a:xfrm>
            <a:off x="1426464" y="5596128"/>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Weather; Light &amp; Sound</a:t>
            </a:r>
          </a:p>
        </p:txBody>
      </p:sp>
      <p:sp>
        <p:nvSpPr>
          <p:cNvPr id="19" name="TextBox 18"/>
          <p:cNvSpPr txBox="1"/>
          <p:nvPr/>
        </p:nvSpPr>
        <p:spPr>
          <a:xfrm>
            <a:off x="3072384" y="5586984"/>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Light Detectives</a:t>
            </a:r>
            <a:r>
              <a:rPr sz="700" b="1" i="0">
                <a:solidFill>
                  <a:srgbClr val="1565C0"/>
                </a:solidFill>
                <a:latin typeface="Open Sans"/>
              </a:rPr>
              <a:t>  [S1P1]</a:t>
            </a:r>
          </a:p>
          <a:p>
            <a:pPr algn="l">
              <a:lnSpc>
                <a:spcPct val="130000"/>
              </a:lnSpc>
            </a:pPr>
            <a:r>
              <a:rPr sz="800" b="0" i="0">
                <a:solidFill>
                  <a:srgbClr val="555555"/>
                </a:solidFill>
                <a:latin typeface="Open Sans"/>
              </a:rPr>
              <a:t>Look at different lights through spectroscope glasses: LED, halogen, fluorescent, neon. Which makes a full rainbow? Which shows only a few bright colors?</a:t>
            </a:r>
          </a:p>
        </p:txBody>
      </p:sp>
      <p:sp>
        <p:nvSpPr>
          <p:cNvPr id="20" name="TextBox 19"/>
          <p:cNvSpPr txBox="1"/>
          <p:nvPr/>
        </p:nvSpPr>
        <p:spPr>
          <a:xfrm>
            <a:off x="512064" y="6287262"/>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4th Grade</a:t>
            </a:r>
          </a:p>
        </p:txBody>
      </p:sp>
      <p:sp>
        <p:nvSpPr>
          <p:cNvPr id="21" name="TextBox 20"/>
          <p:cNvSpPr txBox="1"/>
          <p:nvPr/>
        </p:nvSpPr>
        <p:spPr>
          <a:xfrm>
            <a:off x="1426464" y="6287262"/>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Light, Sound, &amp; Motion</a:t>
            </a:r>
          </a:p>
        </p:txBody>
      </p:sp>
      <p:sp>
        <p:nvSpPr>
          <p:cNvPr id="22" name="TextBox 21"/>
          <p:cNvSpPr txBox="1"/>
          <p:nvPr/>
        </p:nvSpPr>
        <p:spPr>
          <a:xfrm>
            <a:off x="3072384" y="6278118"/>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Light Spectrum Analysis</a:t>
            </a:r>
            <a:r>
              <a:rPr sz="700" b="1" i="0">
                <a:solidFill>
                  <a:srgbClr val="1565C0"/>
                </a:solidFill>
                <a:latin typeface="Open Sans"/>
              </a:rPr>
              <a:t>  [S4P1]</a:t>
            </a:r>
          </a:p>
          <a:p>
            <a:pPr algn="l">
              <a:lnSpc>
                <a:spcPct val="130000"/>
              </a:lnSpc>
            </a:pPr>
            <a:r>
              <a:rPr sz="800" b="0" i="0">
                <a:solidFill>
                  <a:srgbClr val="555555"/>
                </a:solidFill>
                <a:latin typeface="Open Sans"/>
              </a:rPr>
              <a:t>Compare the spectra of incandescent, fluorescent, and LED lights. Why do they look different? Explore how light bends through the diffraction grating.</a:t>
            </a:r>
          </a:p>
        </p:txBody>
      </p:sp>
      <p:sp>
        <p:nvSpPr>
          <p:cNvPr id="23" name="Rectangle 22"/>
          <p:cNvSpPr/>
          <p:nvPr/>
        </p:nvSpPr>
        <p:spPr>
          <a:xfrm>
            <a:off x="457200" y="6932676"/>
            <a:ext cx="6858000" cy="69113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24" name="TextBox 23"/>
          <p:cNvSpPr txBox="1"/>
          <p:nvPr/>
        </p:nvSpPr>
        <p:spPr>
          <a:xfrm>
            <a:off x="512064" y="6978396"/>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8th Grade</a:t>
            </a:r>
          </a:p>
        </p:txBody>
      </p:sp>
      <p:sp>
        <p:nvSpPr>
          <p:cNvPr id="25" name="TextBox 24"/>
          <p:cNvSpPr txBox="1"/>
          <p:nvPr/>
        </p:nvSpPr>
        <p:spPr>
          <a:xfrm>
            <a:off x="1426464" y="6978396"/>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Force/Energy</a:t>
            </a:r>
          </a:p>
        </p:txBody>
      </p:sp>
      <p:sp>
        <p:nvSpPr>
          <p:cNvPr id="26" name="TextBox 25"/>
          <p:cNvSpPr txBox="1"/>
          <p:nvPr/>
        </p:nvSpPr>
        <p:spPr>
          <a:xfrm>
            <a:off x="3072384" y="6969252"/>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Electromagnetic Spectrum</a:t>
            </a:r>
            <a:r>
              <a:rPr sz="700" b="1" i="0">
                <a:solidFill>
                  <a:srgbClr val="1565C0"/>
                </a:solidFill>
                <a:latin typeface="Open Sans"/>
              </a:rPr>
              <a:t>  [S8P4]</a:t>
            </a:r>
          </a:p>
          <a:p>
            <a:pPr algn="l">
              <a:lnSpc>
                <a:spcPct val="130000"/>
              </a:lnSpc>
            </a:pPr>
            <a:r>
              <a:rPr sz="800" b="0" i="0">
                <a:solidFill>
                  <a:srgbClr val="555555"/>
                </a:solidFill>
                <a:latin typeface="Open Sans"/>
              </a:rPr>
              <a:t>Use diffraction gratings to observe visible light spectra. Where does visible light sit on the full EM spectrum, and what lies just past what your eye can see?</a:t>
            </a:r>
          </a:p>
        </p:txBody>
      </p:sp>
    </p:spTree>
  </p:cSld>
  <p:clrMapOvr>
    <a:masterClrMapping/>
  </p:clrMapOvr>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457200"/>
            <a:ext cx="4754880" cy="502920"/>
          </a:xfrm>
          <a:prstGeom prst="rect">
            <a:avLst/>
          </a:prstGeom>
          <a:noFill/>
        </p:spPr>
        <p:txBody>
          <a:bodyPr wrap="square" lIns="18288" rIns="18288" tIns="9144" bIns="9144" anchor="t">
            <a:spAutoFit/>
          </a:bodyPr>
          <a:lstStyle/>
          <a:p>
            <a:pPr algn="l"/>
            <a:r>
              <a:rPr sz="2400" b="1" i="0">
                <a:solidFill>
                  <a:srgbClr val="1565C0"/>
                </a:solidFill>
                <a:latin typeface="Open Sans"/>
              </a:rPr>
              <a:t>Weather Station</a:t>
            </a:r>
          </a:p>
        </p:txBody>
      </p:sp>
      <p:sp>
        <p:nvSpPr>
          <p:cNvPr id="3" name="Rounded Rectangle 2"/>
          <p:cNvSpPr/>
          <p:nvPr/>
        </p:nvSpPr>
        <p:spPr>
          <a:xfrm>
            <a:off x="5303520" y="502920"/>
            <a:ext cx="2011680" cy="292608"/>
          </a:xfrm>
          <a:prstGeom prst="roundRect">
            <a:avLst>
              <a:gd name="adj" fmla="val 40000"/>
            </a:avLst>
          </a:prstGeom>
          <a:solidFill>
            <a:srgbClr val="1565C0"/>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4" name="TextBox 3"/>
          <p:cNvSpPr txBox="1"/>
          <p:nvPr/>
        </p:nvSpPr>
        <p:spPr>
          <a:xfrm>
            <a:off x="5303520" y="530352"/>
            <a:ext cx="2011680" cy="237744"/>
          </a:xfrm>
          <a:prstGeom prst="rect">
            <a:avLst/>
          </a:prstGeom>
          <a:noFill/>
        </p:spPr>
        <p:txBody>
          <a:bodyPr wrap="square" lIns="18288" rIns="18288" tIns="9144" bIns="9144" anchor="ctr">
            <a:spAutoFit/>
          </a:bodyPr>
          <a:lstStyle/>
          <a:p>
            <a:pPr algn="ctr"/>
            <a:r>
              <a:rPr sz="800" b="1" i="0">
                <a:solidFill>
                  <a:srgbClr val="FFFFFF"/>
                </a:solidFill>
                <a:latin typeface="Open Sans"/>
              </a:rPr>
              <a:t>Science &amp; Discovery</a:t>
            </a:r>
          </a:p>
        </p:txBody>
      </p:sp>
      <p:pic>
        <p:nvPicPr>
          <p:cNvPr id="5" name="Picture 4" descr="weather-station.jpg"/>
          <p:cNvPicPr>
            <a:picLocks noChangeAspect="1"/>
          </p:cNvPicPr>
          <p:nvPr/>
        </p:nvPicPr>
        <p:blipFill>
          <a:blip r:embed="rId2"/>
          <a:stretch>
            <a:fillRect/>
          </a:stretch>
        </p:blipFill>
        <p:spPr>
          <a:xfrm>
            <a:off x="457200" y="1005840"/>
            <a:ext cx="6858000" cy="2286000"/>
          </a:xfrm>
          <a:prstGeom prst="roundRect">
            <a:avLst>
              <a:gd name="adj" fmla="val 4000"/>
            </a:avLst>
          </a:prstGeom>
        </p:spPr>
      </p:pic>
      <p:sp>
        <p:nvSpPr>
          <p:cNvPr id="6" name="TextBox 5"/>
          <p:cNvSpPr txBox="1"/>
          <p:nvPr/>
        </p:nvSpPr>
        <p:spPr>
          <a:xfrm>
            <a:off x="457200" y="3383280"/>
            <a:ext cx="6858000" cy="640080"/>
          </a:xfrm>
          <a:prstGeom prst="rect">
            <a:avLst/>
          </a:prstGeom>
          <a:noFill/>
        </p:spPr>
        <p:txBody>
          <a:bodyPr wrap="square" lIns="36576" rIns="36576" tIns="18288" bIns="18288" anchor="t">
            <a:spAutoFit/>
          </a:bodyPr>
          <a:lstStyle/>
          <a:p>
            <a:pPr algn="l">
              <a:lnSpc>
                <a:spcPct val="140000"/>
              </a:lnSpc>
            </a:pPr>
            <a:r>
              <a:rPr sz="1300" b="0" i="1">
                <a:solidFill>
                  <a:srgbClr val="2D3142"/>
                </a:solidFill>
                <a:latin typeface="Open Sans"/>
              </a:rPr>
              <a:t>Build real weather instruments and become your own meteorologist.</a:t>
            </a:r>
          </a:p>
        </p:txBody>
      </p:sp>
      <p:sp>
        <p:nvSpPr>
          <p:cNvPr id="7" name="Rounded Rectangle 6"/>
          <p:cNvSpPr/>
          <p:nvPr/>
        </p:nvSpPr>
        <p:spPr>
          <a:xfrm>
            <a:off x="457200" y="4160520"/>
            <a:ext cx="5760720" cy="914400"/>
          </a:xfrm>
          <a:prstGeom prst="roundRect">
            <a:avLst>
              <a:gd name="adj" fmla="val 5000"/>
            </a:avLst>
          </a:prstGeom>
          <a:solidFill>
            <a:srgbClr val="F8F9FA"/>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8" name="Rectangle 7"/>
          <p:cNvSpPr/>
          <p:nvPr/>
        </p:nvSpPr>
        <p:spPr>
          <a:xfrm>
            <a:off x="457200" y="4160520"/>
            <a:ext cx="36576" cy="914400"/>
          </a:xfrm>
          <a:prstGeom prst="rect">
            <a:avLst/>
          </a:prstGeom>
          <a:solidFill>
            <a:srgbClr val="1565C0"/>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9" name="TextBox 8"/>
          <p:cNvSpPr txBox="1"/>
          <p:nvPr/>
        </p:nvSpPr>
        <p:spPr>
          <a:xfrm>
            <a:off x="566928" y="4233672"/>
            <a:ext cx="5596128" cy="822960"/>
          </a:xfrm>
          <a:prstGeom prst="rect">
            <a:avLst/>
          </a:prstGeom>
          <a:noFill/>
        </p:spPr>
        <p:txBody>
          <a:bodyPr wrap="square" lIns="36576" rIns="36576" tIns="18288" bIns="18288" anchor="t">
            <a:spAutoFit/>
          </a:bodyPr>
          <a:lstStyle/>
          <a:p>
            <a:pPr algn="l">
              <a:lnSpc>
                <a:spcPct val="130000"/>
              </a:lnSpc>
            </a:pPr>
            <a:r>
              <a:rPr sz="1100" b="1" i="0">
                <a:solidFill>
                  <a:srgbClr val="1565C0"/>
                </a:solidFill>
                <a:latin typeface="Open Sans"/>
              </a:rPr>
              <a:t>Take-home: </a:t>
            </a:r>
            <a:r>
              <a:rPr sz="1100" b="0" i="0">
                <a:solidFill>
                  <a:srgbClr val="2D3142"/>
                </a:solidFill>
                <a:latin typeface="Open Sans"/>
              </a:rPr>
              <a:t>Students keep the instruments they build</a:t>
            </a:r>
          </a:p>
          <a:p>
            <a:pPr algn="l">
              <a:lnSpc>
                <a:spcPct val="130000"/>
              </a:lnSpc>
            </a:pPr>
            <a:r>
              <a:rPr sz="1100" b="1" i="0">
                <a:solidFill>
                  <a:srgbClr val="1565C0"/>
                </a:solidFill>
                <a:latin typeface="Open Sans"/>
              </a:rPr>
              <a:t>Space needed: </a:t>
            </a:r>
            <a:r>
              <a:rPr sz="1100" b="0" i="0">
                <a:solidFill>
                  <a:srgbClr val="2D3142"/>
                </a:solidFill>
                <a:latin typeface="Open Sans"/>
              </a:rPr>
              <a:t>Classroom or multipurpose room with tables</a:t>
            </a:r>
          </a:p>
          <a:p>
            <a:pPr algn="l">
              <a:lnSpc>
                <a:spcPct val="130000"/>
              </a:lnSpc>
            </a:pPr>
            <a:r>
              <a:rPr sz="1100" b="1" i="0">
                <a:solidFill>
                  <a:srgbClr val="1565C0"/>
                </a:solidFill>
                <a:latin typeface="Open Sans"/>
              </a:rPr>
              <a:t>Online: </a:t>
            </a:r>
            <a:r>
              <a:rPr sz="1000" b="0" i="0">
                <a:solidFill>
                  <a:srgbClr val="1565C0"/>
                </a:solidFill>
                <a:latin typeface="Courier New"/>
              </a:rPr>
              <a:t>/programs/weather-station/</a:t>
            </a:r>
          </a:p>
        </p:txBody>
      </p:sp>
      <p:pic>
        <p:nvPicPr>
          <p:cNvPr id="10" name="Picture 9" descr="weather-station.png"/>
          <p:cNvPicPr>
            <a:picLocks noChangeAspect="1"/>
          </p:cNvPicPr>
          <p:nvPr/>
        </p:nvPicPr>
        <p:blipFill>
          <a:blip r:embed="rId3"/>
          <a:stretch>
            <a:fillRect/>
          </a:stretch>
        </p:blipFill>
        <p:spPr>
          <a:xfrm>
            <a:off x="6400800" y="4160520"/>
            <a:ext cx="914400" cy="914400"/>
          </a:xfrm>
          <a:prstGeom prst="rect">
            <a:avLst/>
          </a:prstGeom>
        </p:spPr>
      </p:pic>
      <p:sp>
        <p:nvSpPr>
          <p:cNvPr id="11" name="TextBox 10"/>
          <p:cNvSpPr txBox="1"/>
          <p:nvPr/>
        </p:nvSpPr>
        <p:spPr>
          <a:xfrm>
            <a:off x="6400800" y="5093207"/>
            <a:ext cx="914400" cy="228600"/>
          </a:xfrm>
          <a:prstGeom prst="rect">
            <a:avLst/>
          </a:prstGeom>
          <a:noFill/>
        </p:spPr>
        <p:txBody>
          <a:bodyPr wrap="square" lIns="18288" rIns="18288" tIns="9144" bIns="9144" anchor="t">
            <a:spAutoFit/>
          </a:bodyPr>
          <a:lstStyle/>
          <a:p>
            <a:pPr algn="ctr"/>
            <a:r>
              <a:rPr sz="700" b="0" i="0">
                <a:solidFill>
                  <a:srgbClr val="666666"/>
                </a:solidFill>
                <a:latin typeface="Courier New"/>
              </a:rPr>
              <a:t>weather-statio</a:t>
            </a:r>
          </a:p>
        </p:txBody>
      </p:sp>
      <p:sp>
        <p:nvSpPr>
          <p:cNvPr id="12" name="Rounded Rectangle 11"/>
          <p:cNvSpPr/>
          <p:nvPr/>
        </p:nvSpPr>
        <p:spPr>
          <a:xfrm>
            <a:off x="457200" y="5257800"/>
            <a:ext cx="6858000" cy="292608"/>
          </a:xfrm>
          <a:prstGeom prst="roundRect">
            <a:avLst>
              <a:gd name="adj" fmla="val 0"/>
            </a:avLst>
          </a:prstGeom>
          <a:solidFill>
            <a:srgbClr val="1565C0"/>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3" name="TextBox 12"/>
          <p:cNvSpPr txBox="1"/>
          <p:nvPr/>
        </p:nvSpPr>
        <p:spPr>
          <a:xfrm>
            <a:off x="512064" y="5303520"/>
            <a:ext cx="82296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LEVEL</a:t>
            </a:r>
          </a:p>
        </p:txBody>
      </p:sp>
      <p:sp>
        <p:nvSpPr>
          <p:cNvPr id="14" name="TextBox 13"/>
          <p:cNvSpPr txBox="1"/>
          <p:nvPr/>
        </p:nvSpPr>
        <p:spPr>
          <a:xfrm>
            <a:off x="1426464" y="5303520"/>
            <a:ext cx="1554480" cy="237744"/>
          </a:xfrm>
          <a:prstGeom prst="rect">
            <a:avLst/>
          </a:prstGeom>
          <a:noFill/>
        </p:spPr>
        <p:txBody>
          <a:bodyPr wrap="square" lIns="18288" rIns="18288" tIns="9144" bIns="9144" anchor="ctr">
            <a:spAutoFit/>
          </a:bodyPr>
          <a:lstStyle/>
          <a:p>
            <a:pPr algn="l"/>
            <a:r>
              <a:rPr sz="900" b="1" i="0">
                <a:solidFill>
                  <a:srgbClr val="FFFFFF"/>
                </a:solidFill>
                <a:latin typeface="Open Sans"/>
              </a:rPr>
              <a:t>TOPIC</a:t>
            </a:r>
          </a:p>
        </p:txBody>
      </p:sp>
      <p:sp>
        <p:nvSpPr>
          <p:cNvPr id="15" name="TextBox 14"/>
          <p:cNvSpPr txBox="1"/>
          <p:nvPr/>
        </p:nvSpPr>
        <p:spPr>
          <a:xfrm>
            <a:off x="3072384" y="5303520"/>
            <a:ext cx="420624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LESSON</a:t>
            </a:r>
          </a:p>
        </p:txBody>
      </p:sp>
      <p:sp>
        <p:nvSpPr>
          <p:cNvPr id="16" name="Rectangle 15"/>
          <p:cNvSpPr/>
          <p:nvPr/>
        </p:nvSpPr>
        <p:spPr>
          <a:xfrm>
            <a:off x="457200" y="5550408"/>
            <a:ext cx="6858000" cy="69113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7" name="TextBox 16"/>
          <p:cNvSpPr txBox="1"/>
          <p:nvPr/>
        </p:nvSpPr>
        <p:spPr>
          <a:xfrm>
            <a:off x="512064" y="5596128"/>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Pre-K</a:t>
            </a:r>
          </a:p>
        </p:txBody>
      </p:sp>
      <p:sp>
        <p:nvSpPr>
          <p:cNvPr id="18" name="TextBox 17"/>
          <p:cNvSpPr txBox="1"/>
          <p:nvPr/>
        </p:nvSpPr>
        <p:spPr>
          <a:xfrm>
            <a:off x="1426464" y="5596128"/>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Intro to STEM</a:t>
            </a:r>
          </a:p>
        </p:txBody>
      </p:sp>
      <p:sp>
        <p:nvSpPr>
          <p:cNvPr id="19" name="TextBox 18"/>
          <p:cNvSpPr txBox="1"/>
          <p:nvPr/>
        </p:nvSpPr>
        <p:spPr>
          <a:xfrm>
            <a:off x="3072384" y="5586984"/>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Watch It Move</a:t>
            </a:r>
          </a:p>
          <a:p>
            <a:pPr algn="l">
              <a:lnSpc>
                <a:spcPct val="130000"/>
              </a:lnSpc>
            </a:pPr>
            <a:r>
              <a:rPr sz="800" b="0" i="0">
                <a:solidFill>
                  <a:srgbClr val="555555"/>
                </a:solidFill>
                <a:latin typeface="Open Sans"/>
              </a:rPr>
              <a:t>Build a thermometer and watch the line go up when it's warm and down when it's cold. Build an anemometer and watch the cups spin in the wind - or blow on it and make it spin yourself!</a:t>
            </a:r>
          </a:p>
        </p:txBody>
      </p:sp>
      <p:sp>
        <p:nvSpPr>
          <p:cNvPr id="20" name="TextBox 19"/>
          <p:cNvSpPr txBox="1"/>
          <p:nvPr/>
        </p:nvSpPr>
        <p:spPr>
          <a:xfrm>
            <a:off x="512064" y="6287262"/>
            <a:ext cx="822960" cy="485902"/>
          </a:xfrm>
          <a:prstGeom prst="rect">
            <a:avLst/>
          </a:prstGeom>
          <a:noFill/>
        </p:spPr>
        <p:txBody>
          <a:bodyPr wrap="square" lIns="18288" rIns="18288" tIns="9144" bIns="9144" anchor="t">
            <a:spAutoFit/>
          </a:bodyPr>
          <a:lstStyle/>
          <a:p>
            <a:pPr algn="l"/>
            <a:r>
              <a:rPr sz="900" b="0" i="0">
                <a:solidFill>
                  <a:srgbClr val="2D3142"/>
                </a:solidFill>
                <a:latin typeface="Open Sans"/>
              </a:rPr>
              <a:t>1st Grade</a:t>
            </a:r>
          </a:p>
        </p:txBody>
      </p:sp>
      <p:sp>
        <p:nvSpPr>
          <p:cNvPr id="21" name="TextBox 20"/>
          <p:cNvSpPr txBox="1"/>
          <p:nvPr/>
        </p:nvSpPr>
        <p:spPr>
          <a:xfrm>
            <a:off x="1426464" y="6287262"/>
            <a:ext cx="1554480" cy="48590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Weather; Light &amp; Sound</a:t>
            </a:r>
          </a:p>
        </p:txBody>
      </p:sp>
      <p:sp>
        <p:nvSpPr>
          <p:cNvPr id="22" name="TextBox 21"/>
          <p:cNvSpPr txBox="1"/>
          <p:nvPr/>
        </p:nvSpPr>
        <p:spPr>
          <a:xfrm>
            <a:off x="3072384" y="6278118"/>
            <a:ext cx="4206240" cy="50419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Temperature Tracker</a:t>
            </a:r>
            <a:r>
              <a:rPr sz="700" b="1" i="0">
                <a:solidFill>
                  <a:srgbClr val="1565C0"/>
                </a:solidFill>
                <a:latin typeface="Open Sans"/>
              </a:rPr>
              <a:t>  [S1E1]</a:t>
            </a:r>
          </a:p>
          <a:p>
            <a:pPr algn="l">
              <a:lnSpc>
                <a:spcPct val="130000"/>
              </a:lnSpc>
            </a:pPr>
            <a:r>
              <a:rPr sz="800" b="0" i="0">
                <a:solidFill>
                  <a:srgbClr val="555555"/>
                </a:solidFill>
                <a:latin typeface="Open Sans"/>
              </a:rPr>
              <a:t>Build a thermometer and check it daily. Is today warmer or cooler than yesterday? Track patterns on a class chart.</a:t>
            </a:r>
          </a:p>
        </p:txBody>
      </p:sp>
      <p:sp>
        <p:nvSpPr>
          <p:cNvPr id="23" name="Rectangle 22"/>
          <p:cNvSpPr/>
          <p:nvPr/>
        </p:nvSpPr>
        <p:spPr>
          <a:xfrm>
            <a:off x="457200" y="6800596"/>
            <a:ext cx="6858000" cy="55905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24" name="TextBox 23"/>
          <p:cNvSpPr txBox="1"/>
          <p:nvPr/>
        </p:nvSpPr>
        <p:spPr>
          <a:xfrm>
            <a:off x="512064" y="6846316"/>
            <a:ext cx="822960" cy="485902"/>
          </a:xfrm>
          <a:prstGeom prst="rect">
            <a:avLst/>
          </a:prstGeom>
          <a:noFill/>
        </p:spPr>
        <p:txBody>
          <a:bodyPr wrap="square" lIns="18288" rIns="18288" tIns="9144" bIns="9144" anchor="t">
            <a:spAutoFit/>
          </a:bodyPr>
          <a:lstStyle/>
          <a:p>
            <a:pPr algn="l"/>
            <a:r>
              <a:rPr sz="900" b="0" i="0">
                <a:solidFill>
                  <a:srgbClr val="2D3142"/>
                </a:solidFill>
                <a:latin typeface="Open Sans"/>
              </a:rPr>
              <a:t>1st Grade</a:t>
            </a:r>
          </a:p>
        </p:txBody>
      </p:sp>
      <p:sp>
        <p:nvSpPr>
          <p:cNvPr id="25" name="TextBox 24"/>
          <p:cNvSpPr txBox="1"/>
          <p:nvPr/>
        </p:nvSpPr>
        <p:spPr>
          <a:xfrm>
            <a:off x="1426464" y="6846316"/>
            <a:ext cx="1554480" cy="48590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Measurement, Time, &amp; Geometry</a:t>
            </a:r>
          </a:p>
        </p:txBody>
      </p:sp>
      <p:sp>
        <p:nvSpPr>
          <p:cNvPr id="26" name="TextBox 25"/>
          <p:cNvSpPr txBox="1"/>
          <p:nvPr/>
        </p:nvSpPr>
        <p:spPr>
          <a:xfrm>
            <a:off x="3072384" y="6837172"/>
            <a:ext cx="4206240" cy="50419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Read the Ruler</a:t>
            </a:r>
            <a:r>
              <a:rPr sz="700" b="1" i="0">
                <a:solidFill>
                  <a:srgbClr val="1565C0"/>
                </a:solidFill>
                <a:latin typeface="Open Sans"/>
              </a:rPr>
              <a:t>  [1.MD]</a:t>
            </a:r>
          </a:p>
          <a:p>
            <a:pPr algn="l">
              <a:lnSpc>
                <a:spcPct val="130000"/>
              </a:lnSpc>
            </a:pPr>
            <a:r>
              <a:rPr sz="800" b="0" i="0">
                <a:solidFill>
                  <a:srgbClr val="555555"/>
                </a:solidFill>
                <a:latin typeface="Open Sans"/>
              </a:rPr>
              <a:t>Build a rain gauge and read the water level in inches. Measure wind speed by counting spins. Practice reading scales and rulers.</a:t>
            </a:r>
          </a:p>
        </p:txBody>
      </p:sp>
      <p:sp>
        <p:nvSpPr>
          <p:cNvPr id="27" name="TextBox 26"/>
          <p:cNvSpPr txBox="1"/>
          <p:nvPr/>
        </p:nvSpPr>
        <p:spPr>
          <a:xfrm>
            <a:off x="512064" y="7405370"/>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2nd Grade</a:t>
            </a:r>
          </a:p>
        </p:txBody>
      </p:sp>
      <p:sp>
        <p:nvSpPr>
          <p:cNvPr id="28" name="TextBox 27"/>
          <p:cNvSpPr txBox="1"/>
          <p:nvPr/>
        </p:nvSpPr>
        <p:spPr>
          <a:xfrm>
            <a:off x="1426464" y="7405370"/>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Measurement, Money, &amp; Shapes</a:t>
            </a:r>
          </a:p>
        </p:txBody>
      </p:sp>
      <p:sp>
        <p:nvSpPr>
          <p:cNvPr id="29" name="TextBox 28"/>
          <p:cNvSpPr txBox="1"/>
          <p:nvPr/>
        </p:nvSpPr>
        <p:spPr>
          <a:xfrm>
            <a:off x="3072384" y="7396226"/>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Measurement Day</a:t>
            </a:r>
            <a:r>
              <a:rPr sz="700" b="1" i="0">
                <a:solidFill>
                  <a:srgbClr val="1565C0"/>
                </a:solidFill>
                <a:latin typeface="Open Sans"/>
              </a:rPr>
              <a:t>  [2.MD]</a:t>
            </a:r>
          </a:p>
          <a:p>
            <a:pPr algn="l">
              <a:lnSpc>
                <a:spcPct val="130000"/>
              </a:lnSpc>
            </a:pPr>
            <a:r>
              <a:rPr sz="800" b="0" i="0">
                <a:solidFill>
                  <a:srgbClr val="555555"/>
                </a:solidFill>
                <a:latin typeface="Open Sans"/>
              </a:rPr>
              <a:t>Build a rain gauge and a thermometer. Measure rainfall in inches and temperature in degrees. Compare today to yesterday - warmer? More rain? Record on the class chart.</a:t>
            </a:r>
          </a:p>
        </p:txBody>
      </p:sp>
      <p:sp>
        <p:nvSpPr>
          <p:cNvPr id="30" name="Rectangle 29"/>
          <p:cNvSpPr/>
          <p:nvPr/>
        </p:nvSpPr>
        <p:spPr>
          <a:xfrm>
            <a:off x="457200" y="8050784"/>
            <a:ext cx="6858000" cy="69113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31" name="TextBox 30"/>
          <p:cNvSpPr txBox="1"/>
          <p:nvPr/>
        </p:nvSpPr>
        <p:spPr>
          <a:xfrm>
            <a:off x="512064" y="8096504"/>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4th Grade</a:t>
            </a:r>
          </a:p>
        </p:txBody>
      </p:sp>
      <p:sp>
        <p:nvSpPr>
          <p:cNvPr id="32" name="TextBox 31"/>
          <p:cNvSpPr txBox="1"/>
          <p:nvPr/>
        </p:nvSpPr>
        <p:spPr>
          <a:xfrm>
            <a:off x="1426464" y="8096504"/>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Multi-digit Multiplication/Division</a:t>
            </a:r>
          </a:p>
        </p:txBody>
      </p:sp>
      <p:sp>
        <p:nvSpPr>
          <p:cNvPr id="33" name="TextBox 32"/>
          <p:cNvSpPr txBox="1"/>
          <p:nvPr/>
        </p:nvSpPr>
        <p:spPr>
          <a:xfrm>
            <a:off x="3072384" y="8087360"/>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Data Computation</a:t>
            </a:r>
            <a:r>
              <a:rPr sz="700" b="1" i="0">
                <a:solidFill>
                  <a:srgbClr val="1565C0"/>
                </a:solidFill>
                <a:latin typeface="Open Sans"/>
              </a:rPr>
              <a:t>  [4.NBT]</a:t>
            </a:r>
          </a:p>
          <a:p>
            <a:pPr algn="l">
              <a:lnSpc>
                <a:spcPct val="130000"/>
              </a:lnSpc>
            </a:pPr>
            <a:r>
              <a:rPr sz="800" b="0" i="0">
                <a:solidFill>
                  <a:srgbClr val="555555"/>
                </a:solidFill>
                <a:latin typeface="Open Sans"/>
              </a:rPr>
              <a:t>Build student-made thermometers, barometers, and anemometers. Read each instrument daily, then use multi-digit arithmetic to calculate highs, lows, ranges, and averages for the week.</a:t>
            </a:r>
          </a:p>
        </p:txBody>
      </p:sp>
      <p:sp>
        <p:nvSpPr>
          <p:cNvPr id="34" name="TextBox 33"/>
          <p:cNvSpPr txBox="1"/>
          <p:nvPr/>
        </p:nvSpPr>
        <p:spPr>
          <a:xfrm>
            <a:off x="512064" y="8787638"/>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6th Grade</a:t>
            </a:r>
          </a:p>
        </p:txBody>
      </p:sp>
      <p:sp>
        <p:nvSpPr>
          <p:cNvPr id="35" name="TextBox 34"/>
          <p:cNvSpPr txBox="1"/>
          <p:nvPr/>
        </p:nvSpPr>
        <p:spPr>
          <a:xfrm>
            <a:off x="1426464" y="8787638"/>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Ratios</a:t>
            </a:r>
          </a:p>
        </p:txBody>
      </p:sp>
      <p:sp>
        <p:nvSpPr>
          <p:cNvPr id="36" name="TextBox 35"/>
          <p:cNvSpPr txBox="1"/>
          <p:nvPr/>
        </p:nvSpPr>
        <p:spPr>
          <a:xfrm>
            <a:off x="3072384" y="8778494"/>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Data Ratios</a:t>
            </a:r>
            <a:r>
              <a:rPr sz="700" b="1" i="0">
                <a:solidFill>
                  <a:srgbClr val="1565C0"/>
                </a:solidFill>
                <a:latin typeface="Open Sans"/>
              </a:rPr>
              <a:t>  [6.RP]</a:t>
            </a:r>
          </a:p>
          <a:p>
            <a:pPr algn="l">
              <a:lnSpc>
                <a:spcPct val="130000"/>
              </a:lnSpc>
            </a:pPr>
            <a:r>
              <a:rPr sz="800" b="0" i="0">
                <a:solidFill>
                  <a:srgbClr val="555555"/>
                </a:solidFill>
                <a:latin typeface="Open Sans"/>
              </a:rPr>
              <a:t>Build a barometer and thermometer from straws, water, and a jar. Log readings hourly, then compute rate-of-change ratios (degrees per hour, millibars per hour). Use the ratios to predict incoming fronts.</a:t>
            </a:r>
          </a:p>
        </p:txBody>
      </p:sp>
    </p:spTree>
  </p:cSld>
  <p:clrMapOvr>
    <a:masterClrMapping/>
  </p:clrMapOvr>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457200"/>
            <a:ext cx="6858000" cy="457200"/>
          </a:xfrm>
          <a:prstGeom prst="rect">
            <a:avLst/>
          </a:prstGeom>
          <a:noFill/>
        </p:spPr>
        <p:txBody>
          <a:bodyPr wrap="square" lIns="18288" rIns="18288" tIns="9144" bIns="9144" anchor="t">
            <a:spAutoFit/>
          </a:bodyPr>
          <a:lstStyle/>
          <a:p>
            <a:pPr algn="l"/>
            <a:r>
              <a:rPr sz="2000" b="1" i="0">
                <a:solidFill>
                  <a:srgbClr val="1565C0"/>
                </a:solidFill>
                <a:latin typeface="Open Sans"/>
              </a:rPr>
              <a:t>Weather Station</a:t>
            </a:r>
          </a:p>
        </p:txBody>
      </p:sp>
      <p:sp>
        <p:nvSpPr>
          <p:cNvPr id="3" name="TextBox 2"/>
          <p:cNvSpPr txBox="1"/>
          <p:nvPr/>
        </p:nvSpPr>
        <p:spPr>
          <a:xfrm>
            <a:off x="457200" y="822960"/>
            <a:ext cx="6858000" cy="274320"/>
          </a:xfrm>
          <a:prstGeom prst="rect">
            <a:avLst/>
          </a:prstGeom>
          <a:noFill/>
        </p:spPr>
        <p:txBody>
          <a:bodyPr wrap="square" lIns="18288" rIns="18288" tIns="9144" bIns="9144" anchor="t">
            <a:spAutoFit/>
          </a:bodyPr>
          <a:lstStyle/>
          <a:p>
            <a:pPr algn="l"/>
            <a:r>
              <a:rPr sz="1000" b="0" i="1">
                <a:solidFill>
                  <a:srgbClr val="666666"/>
                </a:solidFill>
                <a:latin typeface="Open Sans"/>
              </a:rPr>
              <a:t>Grade-level lessons (continued)</a:t>
            </a:r>
          </a:p>
        </p:txBody>
      </p:sp>
      <p:sp>
        <p:nvSpPr>
          <p:cNvPr id="4" name="Rounded Rectangle 3"/>
          <p:cNvSpPr/>
          <p:nvPr/>
        </p:nvSpPr>
        <p:spPr>
          <a:xfrm>
            <a:off x="457200" y="1234440"/>
            <a:ext cx="6858000" cy="292608"/>
          </a:xfrm>
          <a:prstGeom prst="roundRect">
            <a:avLst>
              <a:gd name="adj" fmla="val 0"/>
            </a:avLst>
          </a:prstGeom>
          <a:solidFill>
            <a:srgbClr val="1565C0"/>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5" name="TextBox 4"/>
          <p:cNvSpPr txBox="1"/>
          <p:nvPr/>
        </p:nvSpPr>
        <p:spPr>
          <a:xfrm>
            <a:off x="512064" y="1280160"/>
            <a:ext cx="82296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LEVEL</a:t>
            </a:r>
          </a:p>
        </p:txBody>
      </p:sp>
      <p:sp>
        <p:nvSpPr>
          <p:cNvPr id="6" name="TextBox 5"/>
          <p:cNvSpPr txBox="1"/>
          <p:nvPr/>
        </p:nvSpPr>
        <p:spPr>
          <a:xfrm>
            <a:off x="1426464" y="1280160"/>
            <a:ext cx="1554480" cy="237744"/>
          </a:xfrm>
          <a:prstGeom prst="rect">
            <a:avLst/>
          </a:prstGeom>
          <a:noFill/>
        </p:spPr>
        <p:txBody>
          <a:bodyPr wrap="square" lIns="18288" rIns="18288" tIns="9144" bIns="9144" anchor="ctr">
            <a:spAutoFit/>
          </a:bodyPr>
          <a:lstStyle/>
          <a:p>
            <a:pPr algn="l"/>
            <a:r>
              <a:rPr sz="900" b="1" i="0">
                <a:solidFill>
                  <a:srgbClr val="FFFFFF"/>
                </a:solidFill>
                <a:latin typeface="Open Sans"/>
              </a:rPr>
              <a:t>TOPIC</a:t>
            </a:r>
          </a:p>
        </p:txBody>
      </p:sp>
      <p:sp>
        <p:nvSpPr>
          <p:cNvPr id="7" name="TextBox 6"/>
          <p:cNvSpPr txBox="1"/>
          <p:nvPr/>
        </p:nvSpPr>
        <p:spPr>
          <a:xfrm>
            <a:off x="3072384" y="1280160"/>
            <a:ext cx="420624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LESSON</a:t>
            </a:r>
          </a:p>
        </p:txBody>
      </p:sp>
      <p:sp>
        <p:nvSpPr>
          <p:cNvPr id="8" name="Rectangle 7"/>
          <p:cNvSpPr/>
          <p:nvPr/>
        </p:nvSpPr>
        <p:spPr>
          <a:xfrm>
            <a:off x="457200" y="1527048"/>
            <a:ext cx="6858000" cy="69113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9" name="TextBox 8"/>
          <p:cNvSpPr txBox="1"/>
          <p:nvPr/>
        </p:nvSpPr>
        <p:spPr>
          <a:xfrm>
            <a:off x="512064" y="1572768"/>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6th Grade</a:t>
            </a:r>
          </a:p>
        </p:txBody>
      </p:sp>
      <p:sp>
        <p:nvSpPr>
          <p:cNvPr id="10" name="TextBox 9"/>
          <p:cNvSpPr txBox="1"/>
          <p:nvPr/>
        </p:nvSpPr>
        <p:spPr>
          <a:xfrm>
            <a:off x="1426464" y="1572768"/>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Water/Weather</a:t>
            </a:r>
          </a:p>
        </p:txBody>
      </p:sp>
      <p:sp>
        <p:nvSpPr>
          <p:cNvPr id="11" name="TextBox 10"/>
          <p:cNvSpPr txBox="1"/>
          <p:nvPr/>
        </p:nvSpPr>
        <p:spPr>
          <a:xfrm>
            <a:off x="3072384" y="1563624"/>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Climate Data Collection</a:t>
            </a:r>
            <a:r>
              <a:rPr sz="700" b="1" i="0">
                <a:solidFill>
                  <a:srgbClr val="1565C0"/>
                </a:solidFill>
                <a:latin typeface="Open Sans"/>
              </a:rPr>
              <a:t>  [S6E4]</a:t>
            </a:r>
          </a:p>
          <a:p>
            <a:pPr algn="l">
              <a:lnSpc>
                <a:spcPct val="130000"/>
              </a:lnSpc>
            </a:pPr>
            <a:r>
              <a:rPr sz="800" b="0" i="0">
                <a:solidFill>
                  <a:srgbClr val="555555"/>
                </a:solidFill>
                <a:latin typeface="Open Sans"/>
              </a:rPr>
              <a:t>Build instruments and collect multi-day data sets. Compare your school's microclimate to official weather reports. What factors cause differences?</a:t>
            </a:r>
          </a:p>
        </p:txBody>
      </p:sp>
      <p:sp>
        <p:nvSpPr>
          <p:cNvPr id="12" name="TextBox 11"/>
          <p:cNvSpPr txBox="1"/>
          <p:nvPr/>
        </p:nvSpPr>
        <p:spPr>
          <a:xfrm>
            <a:off x="512064" y="2263902"/>
            <a:ext cx="822960" cy="750062"/>
          </a:xfrm>
          <a:prstGeom prst="rect">
            <a:avLst/>
          </a:prstGeom>
          <a:noFill/>
        </p:spPr>
        <p:txBody>
          <a:bodyPr wrap="square" lIns="18288" rIns="18288" tIns="9144" bIns="9144" anchor="t">
            <a:spAutoFit/>
          </a:bodyPr>
          <a:lstStyle/>
          <a:p>
            <a:pPr algn="l"/>
            <a:r>
              <a:rPr sz="900" b="0" i="0">
                <a:solidFill>
                  <a:srgbClr val="2D3142"/>
                </a:solidFill>
                <a:latin typeface="Open Sans"/>
              </a:rPr>
              <a:t>AP Statistics</a:t>
            </a:r>
          </a:p>
        </p:txBody>
      </p:sp>
      <p:sp>
        <p:nvSpPr>
          <p:cNvPr id="13" name="TextBox 12"/>
          <p:cNvSpPr txBox="1"/>
          <p:nvPr/>
        </p:nvSpPr>
        <p:spPr>
          <a:xfrm>
            <a:off x="1426464" y="2263902"/>
            <a:ext cx="1554480" cy="75006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Data exploration, sampling, experiments, and probability</a:t>
            </a:r>
          </a:p>
        </p:txBody>
      </p:sp>
      <p:sp>
        <p:nvSpPr>
          <p:cNvPr id="14" name="TextBox 13"/>
          <p:cNvSpPr txBox="1"/>
          <p:nvPr/>
        </p:nvSpPr>
        <p:spPr>
          <a:xfrm>
            <a:off x="3072384" y="2254758"/>
            <a:ext cx="4206240" cy="76835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Sampling Design</a:t>
            </a:r>
            <a:r>
              <a:rPr sz="700" b="1" i="0">
                <a:solidFill>
                  <a:srgbClr val="1565C0"/>
                </a:solidFill>
                <a:latin typeface="Open Sans"/>
              </a:rPr>
              <a:t>  [S.ID]</a:t>
            </a:r>
          </a:p>
          <a:p>
            <a:pPr algn="l">
              <a:lnSpc>
                <a:spcPct val="130000"/>
              </a:lnSpc>
            </a:pPr>
            <a:r>
              <a:rPr sz="800" b="0" i="0">
                <a:solidFill>
                  <a:srgbClr val="555555"/>
                </a:solidFill>
                <a:latin typeface="Open Sans"/>
              </a:rPr>
              <a:t>Build instruments, then design a data collection protocol: sampling frequency, station placement, and controls for bias (sun exposure, proximity to buildings). Analyze the resulting dataset for trends and outliers.</a:t>
            </a:r>
          </a:p>
        </p:txBody>
      </p:sp>
      <p:sp>
        <p:nvSpPr>
          <p:cNvPr id="15" name="Rectangle 14"/>
          <p:cNvSpPr/>
          <p:nvPr/>
        </p:nvSpPr>
        <p:spPr>
          <a:xfrm>
            <a:off x="457200" y="3041396"/>
            <a:ext cx="6858000" cy="82321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6" name="TextBox 15"/>
          <p:cNvSpPr txBox="1"/>
          <p:nvPr/>
        </p:nvSpPr>
        <p:spPr>
          <a:xfrm>
            <a:off x="512064" y="3087115"/>
            <a:ext cx="822960" cy="750062"/>
          </a:xfrm>
          <a:prstGeom prst="rect">
            <a:avLst/>
          </a:prstGeom>
          <a:noFill/>
        </p:spPr>
        <p:txBody>
          <a:bodyPr wrap="square" lIns="18288" rIns="18288" tIns="9144" bIns="9144" anchor="t">
            <a:spAutoFit/>
          </a:bodyPr>
          <a:lstStyle/>
          <a:p>
            <a:pPr algn="l"/>
            <a:r>
              <a:rPr sz="900" b="0" i="0">
                <a:solidFill>
                  <a:srgbClr val="2D3142"/>
                </a:solidFill>
                <a:latin typeface="Open Sans"/>
              </a:rPr>
              <a:t>AP Statistics</a:t>
            </a:r>
          </a:p>
        </p:txBody>
      </p:sp>
      <p:sp>
        <p:nvSpPr>
          <p:cNvPr id="17" name="TextBox 16"/>
          <p:cNvSpPr txBox="1"/>
          <p:nvPr/>
        </p:nvSpPr>
        <p:spPr>
          <a:xfrm>
            <a:off x="1426464" y="3087115"/>
            <a:ext cx="1554480" cy="75006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Random variables, binomial/normal distributions, and statistical inference</a:t>
            </a:r>
          </a:p>
        </p:txBody>
      </p:sp>
      <p:sp>
        <p:nvSpPr>
          <p:cNvPr id="18" name="TextBox 17"/>
          <p:cNvSpPr txBox="1"/>
          <p:nvPr/>
        </p:nvSpPr>
        <p:spPr>
          <a:xfrm>
            <a:off x="3072384" y="3077972"/>
            <a:ext cx="4206240" cy="76835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Two-Sample Testing</a:t>
            </a:r>
            <a:r>
              <a:rPr sz="700" b="1" i="0">
                <a:solidFill>
                  <a:srgbClr val="1565C0"/>
                </a:solidFill>
                <a:latin typeface="Open Sans"/>
              </a:rPr>
              <a:t>  [S.IC]</a:t>
            </a:r>
          </a:p>
          <a:p>
            <a:pPr algn="l">
              <a:lnSpc>
                <a:spcPct val="130000"/>
              </a:lnSpc>
            </a:pPr>
            <a:r>
              <a:rPr sz="800" b="0" i="0">
                <a:solidFill>
                  <a:srgbClr val="555555"/>
                </a:solidFill>
                <a:latin typeface="Open Sans"/>
              </a:rPr>
              <a:t>Build an Arduino thermometer sensor array. Record morning and afternoon temperatures for 30 days. Run a two-sample t-test on your own measurements - is the AM/PM difference statistically significant, or just sample noise?</a:t>
            </a:r>
          </a:p>
        </p:txBody>
      </p:sp>
      <p:sp>
        <p:nvSpPr>
          <p:cNvPr id="19" name="TextBox 18"/>
          <p:cNvSpPr txBox="1"/>
          <p:nvPr/>
        </p:nvSpPr>
        <p:spPr>
          <a:xfrm>
            <a:off x="512064" y="3910329"/>
            <a:ext cx="822960" cy="750062"/>
          </a:xfrm>
          <a:prstGeom prst="rect">
            <a:avLst/>
          </a:prstGeom>
          <a:noFill/>
        </p:spPr>
        <p:txBody>
          <a:bodyPr wrap="square" lIns="18288" rIns="18288" tIns="9144" bIns="9144" anchor="t">
            <a:spAutoFit/>
          </a:bodyPr>
          <a:lstStyle/>
          <a:p>
            <a:pPr algn="l"/>
            <a:r>
              <a:rPr sz="900" b="0" i="0">
                <a:solidFill>
                  <a:srgbClr val="2D3142"/>
                </a:solidFill>
                <a:latin typeface="Open Sans"/>
              </a:rPr>
              <a:t>Earth Systems</a:t>
            </a:r>
          </a:p>
        </p:txBody>
      </p:sp>
      <p:sp>
        <p:nvSpPr>
          <p:cNvPr id="20" name="TextBox 19"/>
          <p:cNvSpPr txBox="1"/>
          <p:nvPr/>
        </p:nvSpPr>
        <p:spPr>
          <a:xfrm>
            <a:off x="1426464" y="3910329"/>
            <a:ext cx="1554480" cy="75006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Hydrosphere, atmosphere, weather systems, and climate</a:t>
            </a:r>
          </a:p>
        </p:txBody>
      </p:sp>
      <p:sp>
        <p:nvSpPr>
          <p:cNvPr id="21" name="TextBox 20"/>
          <p:cNvSpPr txBox="1"/>
          <p:nvPr/>
        </p:nvSpPr>
        <p:spPr>
          <a:xfrm>
            <a:off x="3072384" y="3901186"/>
            <a:ext cx="4206240" cy="76835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Atmospheric Data Collection</a:t>
            </a:r>
            <a:r>
              <a:rPr sz="700" b="1" i="0">
                <a:solidFill>
                  <a:srgbClr val="1565C0"/>
                </a:solidFill>
                <a:latin typeface="Open Sans"/>
              </a:rPr>
              <a:t>  [SES5]</a:t>
            </a:r>
          </a:p>
          <a:p>
            <a:pPr algn="l">
              <a:lnSpc>
                <a:spcPct val="130000"/>
              </a:lnSpc>
            </a:pPr>
            <a:r>
              <a:rPr sz="800" b="0" i="0">
                <a:solidFill>
                  <a:srgbClr val="555555"/>
                </a:solidFill>
                <a:latin typeface="Open Sans"/>
              </a:rPr>
              <a:t>Build a barometric pressure monitoring station with a Raspberry Pi and barometer. Collect two weeks of data. Correlate barometric drops with incoming fronts. Present findings like a professional meteorologist.</a:t>
            </a:r>
          </a:p>
        </p:txBody>
      </p:sp>
      <p:sp>
        <p:nvSpPr>
          <p:cNvPr id="22" name="Rectangle 21"/>
          <p:cNvSpPr/>
          <p:nvPr/>
        </p:nvSpPr>
        <p:spPr>
          <a:xfrm>
            <a:off x="457200" y="4687824"/>
            <a:ext cx="6858000" cy="82321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23" name="TextBox 22"/>
          <p:cNvSpPr txBox="1"/>
          <p:nvPr/>
        </p:nvSpPr>
        <p:spPr>
          <a:xfrm>
            <a:off x="512064" y="4733544"/>
            <a:ext cx="822960" cy="750062"/>
          </a:xfrm>
          <a:prstGeom prst="rect">
            <a:avLst/>
          </a:prstGeom>
          <a:noFill/>
        </p:spPr>
        <p:txBody>
          <a:bodyPr wrap="square" lIns="18288" rIns="18288" tIns="9144" bIns="9144" anchor="t">
            <a:spAutoFit/>
          </a:bodyPr>
          <a:lstStyle/>
          <a:p>
            <a:pPr algn="l"/>
            <a:r>
              <a:rPr sz="900" b="0" i="0">
                <a:solidFill>
                  <a:srgbClr val="2D3142"/>
                </a:solidFill>
                <a:latin typeface="Open Sans"/>
              </a:rPr>
              <a:t>AP Environmental Science</a:t>
            </a:r>
          </a:p>
        </p:txBody>
      </p:sp>
      <p:sp>
        <p:nvSpPr>
          <p:cNvPr id="24" name="TextBox 23"/>
          <p:cNvSpPr txBox="1"/>
          <p:nvPr/>
        </p:nvSpPr>
        <p:spPr>
          <a:xfrm>
            <a:off x="1426464" y="4733544"/>
            <a:ext cx="1554480" cy="75006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Land/Water use, Energy resources, Atmospheric pollution, and Global change</a:t>
            </a:r>
          </a:p>
        </p:txBody>
      </p:sp>
      <p:sp>
        <p:nvSpPr>
          <p:cNvPr id="25" name="TextBox 24"/>
          <p:cNvSpPr txBox="1"/>
          <p:nvPr/>
        </p:nvSpPr>
        <p:spPr>
          <a:xfrm>
            <a:off x="3072384" y="4724400"/>
            <a:ext cx="4206240" cy="76835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Atmospheric Monitoring</a:t>
            </a:r>
            <a:r>
              <a:rPr sz="700" b="1" i="0">
                <a:solidFill>
                  <a:srgbClr val="1565C0"/>
                </a:solidFill>
                <a:latin typeface="Open Sans"/>
              </a:rPr>
              <a:t>  [APES Unit 9]</a:t>
            </a:r>
          </a:p>
          <a:p>
            <a:pPr algn="l">
              <a:lnSpc>
                <a:spcPct val="130000"/>
              </a:lnSpc>
            </a:pPr>
            <a:r>
              <a:rPr sz="800" b="0" i="0">
                <a:solidFill>
                  <a:srgbClr val="555555"/>
                </a:solidFill>
                <a:latin typeface="Open Sans"/>
              </a:rPr>
              <a:t>Build a student-operated multi-instrument weather station and log long-term atmospheric data with a Raspberry Pi and an assortment of sensors. Compare your local readings to NOAA regional trends. Discuss how human activity reshapes air quality and climate.</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457200"/>
            <a:ext cx="4754880" cy="502920"/>
          </a:xfrm>
          <a:prstGeom prst="rect">
            <a:avLst/>
          </a:prstGeom>
          <a:noFill/>
        </p:spPr>
        <p:txBody>
          <a:bodyPr wrap="square" lIns="18288" rIns="18288" tIns="9144" bIns="9144" anchor="t">
            <a:spAutoFit/>
          </a:bodyPr>
          <a:lstStyle/>
          <a:p>
            <a:pPr algn="l"/>
            <a:r>
              <a:rPr sz="2400" b="1" i="0">
                <a:solidFill>
                  <a:srgbClr val="E65100"/>
                </a:solidFill>
                <a:latin typeface="Open Sans"/>
              </a:rPr>
              <a:t>Compressed Air Rockets</a:t>
            </a:r>
          </a:p>
        </p:txBody>
      </p:sp>
      <p:sp>
        <p:nvSpPr>
          <p:cNvPr id="3" name="Rounded Rectangle 2"/>
          <p:cNvSpPr/>
          <p:nvPr/>
        </p:nvSpPr>
        <p:spPr>
          <a:xfrm>
            <a:off x="5303520" y="502920"/>
            <a:ext cx="2011680" cy="292608"/>
          </a:xfrm>
          <a:prstGeom prst="roundRect">
            <a:avLst>
              <a:gd name="adj" fmla="val 40000"/>
            </a:avLst>
          </a:prstGeom>
          <a:solidFill>
            <a:srgbClr val="E65100"/>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4" name="TextBox 3"/>
          <p:cNvSpPr txBox="1"/>
          <p:nvPr/>
        </p:nvSpPr>
        <p:spPr>
          <a:xfrm>
            <a:off x="5303520" y="530352"/>
            <a:ext cx="2011680" cy="237744"/>
          </a:xfrm>
          <a:prstGeom prst="rect">
            <a:avLst/>
          </a:prstGeom>
          <a:noFill/>
        </p:spPr>
        <p:txBody>
          <a:bodyPr wrap="square" lIns="18288" rIns="18288" tIns="9144" bIns="9144" anchor="ctr">
            <a:spAutoFit/>
          </a:bodyPr>
          <a:lstStyle/>
          <a:p>
            <a:pPr algn="ctr"/>
            <a:r>
              <a:rPr sz="800" b="1" i="0">
                <a:solidFill>
                  <a:srgbClr val="FFFFFF"/>
                </a:solidFill>
                <a:latin typeface="Open Sans"/>
              </a:rPr>
              <a:t>Rockets &amp; Flight • FLAGSHIP</a:t>
            </a:r>
          </a:p>
        </p:txBody>
      </p:sp>
      <p:pic>
        <p:nvPicPr>
          <p:cNvPr id="5" name="Picture 4" descr="compressed-air-rockets.jpg"/>
          <p:cNvPicPr>
            <a:picLocks noChangeAspect="1"/>
          </p:cNvPicPr>
          <p:nvPr/>
        </p:nvPicPr>
        <p:blipFill>
          <a:blip r:embed="rId2"/>
          <a:stretch>
            <a:fillRect/>
          </a:stretch>
        </p:blipFill>
        <p:spPr>
          <a:xfrm>
            <a:off x="457200" y="1005840"/>
            <a:ext cx="6858000" cy="2286000"/>
          </a:xfrm>
          <a:prstGeom prst="roundRect">
            <a:avLst>
              <a:gd name="adj" fmla="val 4000"/>
            </a:avLst>
          </a:prstGeom>
        </p:spPr>
      </p:pic>
      <p:sp>
        <p:nvSpPr>
          <p:cNvPr id="6" name="TextBox 5"/>
          <p:cNvSpPr txBox="1"/>
          <p:nvPr/>
        </p:nvSpPr>
        <p:spPr>
          <a:xfrm>
            <a:off x="457200" y="3383280"/>
            <a:ext cx="6858000" cy="640080"/>
          </a:xfrm>
          <a:prstGeom prst="rect">
            <a:avLst/>
          </a:prstGeom>
          <a:noFill/>
        </p:spPr>
        <p:txBody>
          <a:bodyPr wrap="square" lIns="36576" rIns="36576" tIns="18288" bIns="18288" anchor="t">
            <a:spAutoFit/>
          </a:bodyPr>
          <a:lstStyle/>
          <a:p>
            <a:pPr algn="l">
              <a:lnSpc>
                <a:spcPct val="140000"/>
              </a:lnSpc>
            </a:pPr>
            <a:r>
              <a:rPr sz="1300" b="0" i="1">
                <a:solidFill>
                  <a:srgbClr val="2D3142"/>
                </a:solidFill>
                <a:latin typeface="Open Sans"/>
              </a:rPr>
              <a:t>Design, build, and launch your own high-flying rocket powered by compressed air!</a:t>
            </a:r>
          </a:p>
        </p:txBody>
      </p:sp>
      <p:sp>
        <p:nvSpPr>
          <p:cNvPr id="7" name="Rounded Rectangle 6"/>
          <p:cNvSpPr/>
          <p:nvPr/>
        </p:nvSpPr>
        <p:spPr>
          <a:xfrm>
            <a:off x="457200" y="4160520"/>
            <a:ext cx="5760720" cy="1056640"/>
          </a:xfrm>
          <a:prstGeom prst="roundRect">
            <a:avLst>
              <a:gd name="adj" fmla="val 5000"/>
            </a:avLst>
          </a:prstGeom>
          <a:solidFill>
            <a:srgbClr val="F8F9FA"/>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8" name="Rectangle 7"/>
          <p:cNvSpPr/>
          <p:nvPr/>
        </p:nvSpPr>
        <p:spPr>
          <a:xfrm>
            <a:off x="457200" y="4160520"/>
            <a:ext cx="36576" cy="1056640"/>
          </a:xfrm>
          <a:prstGeom prst="rect">
            <a:avLst/>
          </a:prstGeom>
          <a:solidFill>
            <a:srgbClr val="E65100"/>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9" name="TextBox 8"/>
          <p:cNvSpPr txBox="1"/>
          <p:nvPr/>
        </p:nvSpPr>
        <p:spPr>
          <a:xfrm>
            <a:off x="566928" y="4233672"/>
            <a:ext cx="5596128" cy="965199"/>
          </a:xfrm>
          <a:prstGeom prst="rect">
            <a:avLst/>
          </a:prstGeom>
          <a:noFill/>
        </p:spPr>
        <p:txBody>
          <a:bodyPr wrap="square" lIns="36576" rIns="36576" tIns="18288" bIns="18288" anchor="t">
            <a:spAutoFit/>
          </a:bodyPr>
          <a:lstStyle/>
          <a:p>
            <a:pPr algn="l">
              <a:lnSpc>
                <a:spcPct val="130000"/>
              </a:lnSpc>
            </a:pPr>
            <a:r>
              <a:rPr sz="1100" b="1" i="0">
                <a:solidFill>
                  <a:srgbClr val="E65100"/>
                </a:solidFill>
                <a:latin typeface="Open Sans"/>
              </a:rPr>
              <a:t>Take-home: </a:t>
            </a:r>
            <a:r>
              <a:rPr sz="1100" b="0" i="0">
                <a:solidFill>
                  <a:srgbClr val="2D3142"/>
                </a:solidFill>
                <a:latin typeface="Open Sans"/>
              </a:rPr>
              <a:t>Students keep their rockets</a:t>
            </a:r>
          </a:p>
          <a:p>
            <a:pPr algn="l">
              <a:lnSpc>
                <a:spcPct val="130000"/>
              </a:lnSpc>
            </a:pPr>
            <a:r>
              <a:rPr sz="1100" b="1" i="0">
                <a:solidFill>
                  <a:srgbClr val="E65100"/>
                </a:solidFill>
                <a:latin typeface="Open Sans"/>
              </a:rPr>
              <a:t>Space needed: </a:t>
            </a:r>
            <a:r>
              <a:rPr sz="1100" b="0" i="0">
                <a:solidFill>
                  <a:srgbClr val="2D3142"/>
                </a:solidFill>
                <a:latin typeface="Open Sans"/>
              </a:rPr>
              <a:t>Outdoor area - field, playground, or parking lot</a:t>
            </a:r>
          </a:p>
          <a:p>
            <a:pPr algn="l">
              <a:lnSpc>
                <a:spcPct val="130000"/>
              </a:lnSpc>
            </a:pPr>
            <a:r>
              <a:rPr sz="1100" b="1" i="0">
                <a:solidFill>
                  <a:srgbClr val="E65100"/>
                </a:solidFill>
                <a:latin typeface="Open Sans"/>
              </a:rPr>
              <a:t>Online: </a:t>
            </a:r>
            <a:r>
              <a:rPr sz="1000" b="0" i="0">
                <a:solidFill>
                  <a:srgbClr val="E65100"/>
                </a:solidFill>
                <a:latin typeface="Courier New"/>
              </a:rPr>
              <a:t>/programs/compressed-air-rockets/</a:t>
            </a:r>
          </a:p>
        </p:txBody>
      </p:sp>
      <p:pic>
        <p:nvPicPr>
          <p:cNvPr id="10" name="Picture 9" descr="compressed-air-rockets.png"/>
          <p:cNvPicPr>
            <a:picLocks noChangeAspect="1"/>
          </p:cNvPicPr>
          <p:nvPr/>
        </p:nvPicPr>
        <p:blipFill>
          <a:blip r:embed="rId3"/>
          <a:stretch>
            <a:fillRect/>
          </a:stretch>
        </p:blipFill>
        <p:spPr>
          <a:xfrm>
            <a:off x="6400800" y="4160520"/>
            <a:ext cx="914400" cy="914400"/>
          </a:xfrm>
          <a:prstGeom prst="rect">
            <a:avLst/>
          </a:prstGeom>
        </p:spPr>
      </p:pic>
      <p:sp>
        <p:nvSpPr>
          <p:cNvPr id="11" name="TextBox 10"/>
          <p:cNvSpPr txBox="1"/>
          <p:nvPr/>
        </p:nvSpPr>
        <p:spPr>
          <a:xfrm>
            <a:off x="6400800" y="5093207"/>
            <a:ext cx="914400" cy="228600"/>
          </a:xfrm>
          <a:prstGeom prst="rect">
            <a:avLst/>
          </a:prstGeom>
          <a:noFill/>
        </p:spPr>
        <p:txBody>
          <a:bodyPr wrap="square" lIns="18288" rIns="18288" tIns="9144" bIns="9144" anchor="t">
            <a:spAutoFit/>
          </a:bodyPr>
          <a:lstStyle/>
          <a:p>
            <a:pPr algn="ctr"/>
            <a:r>
              <a:rPr sz="700" b="0" i="0">
                <a:solidFill>
                  <a:srgbClr val="666666"/>
                </a:solidFill>
                <a:latin typeface="Courier New"/>
              </a:rPr>
              <a:t>compressed-air</a:t>
            </a:r>
          </a:p>
        </p:txBody>
      </p:sp>
      <p:sp>
        <p:nvSpPr>
          <p:cNvPr id="12" name="Rounded Rectangle 11"/>
          <p:cNvSpPr/>
          <p:nvPr/>
        </p:nvSpPr>
        <p:spPr>
          <a:xfrm>
            <a:off x="457200" y="5400039"/>
            <a:ext cx="6858000" cy="292608"/>
          </a:xfrm>
          <a:prstGeom prst="roundRect">
            <a:avLst>
              <a:gd name="adj" fmla="val 0"/>
            </a:avLst>
          </a:prstGeom>
          <a:solidFill>
            <a:srgbClr val="E65100"/>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3" name="TextBox 12"/>
          <p:cNvSpPr txBox="1"/>
          <p:nvPr/>
        </p:nvSpPr>
        <p:spPr>
          <a:xfrm>
            <a:off x="512064" y="5445759"/>
            <a:ext cx="82296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LEVEL</a:t>
            </a:r>
          </a:p>
        </p:txBody>
      </p:sp>
      <p:sp>
        <p:nvSpPr>
          <p:cNvPr id="14" name="TextBox 13"/>
          <p:cNvSpPr txBox="1"/>
          <p:nvPr/>
        </p:nvSpPr>
        <p:spPr>
          <a:xfrm>
            <a:off x="1426464" y="5445759"/>
            <a:ext cx="1554480" cy="237744"/>
          </a:xfrm>
          <a:prstGeom prst="rect">
            <a:avLst/>
          </a:prstGeom>
          <a:noFill/>
        </p:spPr>
        <p:txBody>
          <a:bodyPr wrap="square" lIns="18288" rIns="18288" tIns="9144" bIns="9144" anchor="ctr">
            <a:spAutoFit/>
          </a:bodyPr>
          <a:lstStyle/>
          <a:p>
            <a:pPr algn="l"/>
            <a:r>
              <a:rPr sz="900" b="1" i="0">
                <a:solidFill>
                  <a:srgbClr val="FFFFFF"/>
                </a:solidFill>
                <a:latin typeface="Open Sans"/>
              </a:rPr>
              <a:t>TOPIC</a:t>
            </a:r>
          </a:p>
        </p:txBody>
      </p:sp>
      <p:sp>
        <p:nvSpPr>
          <p:cNvPr id="15" name="TextBox 14"/>
          <p:cNvSpPr txBox="1"/>
          <p:nvPr/>
        </p:nvSpPr>
        <p:spPr>
          <a:xfrm>
            <a:off x="3072384" y="5445759"/>
            <a:ext cx="420624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LESSON</a:t>
            </a:r>
          </a:p>
        </p:txBody>
      </p:sp>
      <p:sp>
        <p:nvSpPr>
          <p:cNvPr id="16" name="Rectangle 15"/>
          <p:cNvSpPr/>
          <p:nvPr/>
        </p:nvSpPr>
        <p:spPr>
          <a:xfrm>
            <a:off x="457200" y="5692648"/>
            <a:ext cx="6858000" cy="55905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7" name="TextBox 16"/>
          <p:cNvSpPr txBox="1"/>
          <p:nvPr/>
        </p:nvSpPr>
        <p:spPr>
          <a:xfrm>
            <a:off x="512064" y="5738368"/>
            <a:ext cx="822960" cy="485902"/>
          </a:xfrm>
          <a:prstGeom prst="rect">
            <a:avLst/>
          </a:prstGeom>
          <a:noFill/>
        </p:spPr>
        <p:txBody>
          <a:bodyPr wrap="square" lIns="18288" rIns="18288" tIns="9144" bIns="9144" anchor="t">
            <a:spAutoFit/>
          </a:bodyPr>
          <a:lstStyle/>
          <a:p>
            <a:pPr algn="l"/>
            <a:r>
              <a:rPr sz="900" b="0" i="0">
                <a:solidFill>
                  <a:srgbClr val="2D3142"/>
                </a:solidFill>
                <a:latin typeface="Open Sans"/>
              </a:rPr>
              <a:t>Pre-K</a:t>
            </a:r>
          </a:p>
        </p:txBody>
      </p:sp>
      <p:sp>
        <p:nvSpPr>
          <p:cNvPr id="18" name="TextBox 17"/>
          <p:cNvSpPr txBox="1"/>
          <p:nvPr/>
        </p:nvSpPr>
        <p:spPr>
          <a:xfrm>
            <a:off x="1426464" y="5738368"/>
            <a:ext cx="1554480" cy="48590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Intro to STEM</a:t>
            </a:r>
          </a:p>
        </p:txBody>
      </p:sp>
      <p:sp>
        <p:nvSpPr>
          <p:cNvPr id="19" name="TextBox 18"/>
          <p:cNvSpPr txBox="1"/>
          <p:nvPr/>
        </p:nvSpPr>
        <p:spPr>
          <a:xfrm>
            <a:off x="3072384" y="5729224"/>
            <a:ext cx="4206240" cy="50419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Pump and Launch</a:t>
            </a:r>
          </a:p>
          <a:p>
            <a:pPr algn="l">
              <a:lnSpc>
                <a:spcPct val="130000"/>
              </a:lnSpc>
            </a:pPr>
            <a:r>
              <a:rPr sz="800" b="0" i="0">
                <a:solidFill>
                  <a:srgbClr val="555555"/>
                </a:solidFill>
                <a:latin typeface="Open Sans"/>
              </a:rPr>
              <a:t>Pump up the rocket and watch it fly! A few pumps goes a little way; a lot of pumps goes way farther. Take turns launching and chasing.</a:t>
            </a:r>
          </a:p>
        </p:txBody>
      </p:sp>
      <p:sp>
        <p:nvSpPr>
          <p:cNvPr id="20" name="TextBox 19"/>
          <p:cNvSpPr txBox="1"/>
          <p:nvPr/>
        </p:nvSpPr>
        <p:spPr>
          <a:xfrm>
            <a:off x="512064" y="6297422"/>
            <a:ext cx="822960" cy="518922"/>
          </a:xfrm>
          <a:prstGeom prst="rect">
            <a:avLst/>
          </a:prstGeom>
          <a:noFill/>
        </p:spPr>
        <p:txBody>
          <a:bodyPr wrap="square" lIns="18288" rIns="18288" tIns="9144" bIns="9144" anchor="t">
            <a:spAutoFit/>
          </a:bodyPr>
          <a:lstStyle/>
          <a:p>
            <a:pPr algn="l"/>
            <a:r>
              <a:rPr sz="900" b="0" i="0">
                <a:solidFill>
                  <a:srgbClr val="2D3142"/>
                </a:solidFill>
                <a:latin typeface="Open Sans"/>
              </a:rPr>
              <a:t>Kindergarten</a:t>
            </a:r>
          </a:p>
        </p:txBody>
      </p:sp>
      <p:sp>
        <p:nvSpPr>
          <p:cNvPr id="21" name="TextBox 20"/>
          <p:cNvSpPr txBox="1"/>
          <p:nvPr/>
        </p:nvSpPr>
        <p:spPr>
          <a:xfrm>
            <a:off x="1426464" y="6297422"/>
            <a:ext cx="1554480" cy="51892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Physical Attributes &amp; Motion (pushes/pulls)</a:t>
            </a:r>
          </a:p>
        </p:txBody>
      </p:sp>
      <p:sp>
        <p:nvSpPr>
          <p:cNvPr id="22" name="TextBox 21"/>
          <p:cNvSpPr txBox="1"/>
          <p:nvPr/>
        </p:nvSpPr>
        <p:spPr>
          <a:xfrm>
            <a:off x="3072384" y="6288278"/>
            <a:ext cx="4206240" cy="53721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The Push Investigation</a:t>
            </a:r>
            <a:r>
              <a:rPr sz="700" b="1" i="0">
                <a:solidFill>
                  <a:srgbClr val="E65100"/>
                </a:solidFill>
                <a:latin typeface="Open Sans"/>
              </a:rPr>
              <a:t>  [SKP2]</a:t>
            </a:r>
          </a:p>
          <a:p>
            <a:pPr algn="l">
              <a:lnSpc>
                <a:spcPct val="130000"/>
              </a:lnSpc>
            </a:pPr>
            <a:r>
              <a:rPr sz="800" b="0" i="0">
                <a:solidFill>
                  <a:srgbClr val="555555"/>
                </a:solidFill>
                <a:latin typeface="Open Sans"/>
              </a:rPr>
              <a:t>Test 3, 6, and 10 pumps. Walk heel-to-toe to each landing spot and count steps together. "More pumps = more push = farther!"</a:t>
            </a:r>
          </a:p>
        </p:txBody>
      </p:sp>
      <p:sp>
        <p:nvSpPr>
          <p:cNvPr id="23" name="Rectangle 22"/>
          <p:cNvSpPr/>
          <p:nvPr/>
        </p:nvSpPr>
        <p:spPr>
          <a:xfrm>
            <a:off x="457200" y="6843776"/>
            <a:ext cx="6858000" cy="55905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24" name="TextBox 23"/>
          <p:cNvSpPr txBox="1"/>
          <p:nvPr/>
        </p:nvSpPr>
        <p:spPr>
          <a:xfrm>
            <a:off x="512064" y="6889496"/>
            <a:ext cx="822960" cy="485902"/>
          </a:xfrm>
          <a:prstGeom prst="rect">
            <a:avLst/>
          </a:prstGeom>
          <a:noFill/>
        </p:spPr>
        <p:txBody>
          <a:bodyPr wrap="square" lIns="18288" rIns="18288" tIns="9144" bIns="9144" anchor="t">
            <a:spAutoFit/>
          </a:bodyPr>
          <a:lstStyle/>
          <a:p>
            <a:pPr algn="l"/>
            <a:r>
              <a:rPr sz="900" b="0" i="0">
                <a:solidFill>
                  <a:srgbClr val="2D3142"/>
                </a:solidFill>
                <a:latin typeface="Open Sans"/>
              </a:rPr>
              <a:t>Kindergarten</a:t>
            </a:r>
          </a:p>
        </p:txBody>
      </p:sp>
      <p:sp>
        <p:nvSpPr>
          <p:cNvPr id="25" name="TextBox 24"/>
          <p:cNvSpPr txBox="1"/>
          <p:nvPr/>
        </p:nvSpPr>
        <p:spPr>
          <a:xfrm>
            <a:off x="1426464" y="6889496"/>
            <a:ext cx="1554480" cy="48590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Addition/Subtraction &amp; Geometry</a:t>
            </a:r>
          </a:p>
        </p:txBody>
      </p:sp>
      <p:sp>
        <p:nvSpPr>
          <p:cNvPr id="26" name="TextBox 25"/>
          <p:cNvSpPr txBox="1"/>
          <p:nvPr/>
        </p:nvSpPr>
        <p:spPr>
          <a:xfrm>
            <a:off x="3072384" y="6880352"/>
            <a:ext cx="4206240" cy="50419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Rocket Bocce</a:t>
            </a:r>
            <a:r>
              <a:rPr sz="700" b="1" i="0">
                <a:solidFill>
                  <a:srgbClr val="E65100"/>
                </a:solidFill>
                <a:latin typeface="Open Sans"/>
              </a:rPr>
              <a:t>  [K.OA]</a:t>
            </a:r>
          </a:p>
          <a:p>
            <a:pPr algn="l">
              <a:lnSpc>
                <a:spcPct val="130000"/>
              </a:lnSpc>
            </a:pPr>
            <a:r>
              <a:rPr sz="800" b="0" i="0">
                <a:solidFill>
                  <a:srgbClr val="555555"/>
                </a:solidFill>
                <a:latin typeface="Open Sans"/>
              </a:rPr>
              <a:t>Launch closest to the target cone. Compare "closer" and "farther." Count steps to each rocket to find the winner.</a:t>
            </a:r>
          </a:p>
        </p:txBody>
      </p:sp>
      <p:sp>
        <p:nvSpPr>
          <p:cNvPr id="27" name="TextBox 26"/>
          <p:cNvSpPr txBox="1"/>
          <p:nvPr/>
        </p:nvSpPr>
        <p:spPr>
          <a:xfrm>
            <a:off x="512064" y="7448550"/>
            <a:ext cx="822960" cy="485902"/>
          </a:xfrm>
          <a:prstGeom prst="rect">
            <a:avLst/>
          </a:prstGeom>
          <a:noFill/>
        </p:spPr>
        <p:txBody>
          <a:bodyPr wrap="square" lIns="18288" rIns="18288" tIns="9144" bIns="9144" anchor="t">
            <a:spAutoFit/>
          </a:bodyPr>
          <a:lstStyle/>
          <a:p>
            <a:pPr algn="l"/>
            <a:r>
              <a:rPr sz="900" b="0" i="0">
                <a:solidFill>
                  <a:srgbClr val="2D3142"/>
                </a:solidFill>
                <a:latin typeface="Open Sans"/>
              </a:rPr>
              <a:t>1st Grade</a:t>
            </a:r>
          </a:p>
        </p:txBody>
      </p:sp>
      <p:sp>
        <p:nvSpPr>
          <p:cNvPr id="28" name="TextBox 27"/>
          <p:cNvSpPr txBox="1"/>
          <p:nvPr/>
        </p:nvSpPr>
        <p:spPr>
          <a:xfrm>
            <a:off x="1426464" y="7448550"/>
            <a:ext cx="1554480" cy="48590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Measurement, Time, &amp; Geometry</a:t>
            </a:r>
          </a:p>
        </p:txBody>
      </p:sp>
      <p:sp>
        <p:nvSpPr>
          <p:cNvPr id="29" name="TextBox 28"/>
          <p:cNvSpPr txBox="1"/>
          <p:nvPr/>
        </p:nvSpPr>
        <p:spPr>
          <a:xfrm>
            <a:off x="3072384" y="7439405"/>
            <a:ext cx="4206240" cy="50419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Distance Station</a:t>
            </a:r>
            <a:r>
              <a:rPr sz="700" b="1" i="0">
                <a:solidFill>
                  <a:srgbClr val="E65100"/>
                </a:solidFill>
                <a:latin typeface="Open Sans"/>
              </a:rPr>
              <a:t>  [1.MD]</a:t>
            </a:r>
          </a:p>
          <a:p>
            <a:pPr algn="l">
              <a:lnSpc>
                <a:spcPct val="130000"/>
              </a:lnSpc>
            </a:pPr>
            <a:r>
              <a:rPr sz="800" b="0" i="0">
                <a:solidFill>
                  <a:srgbClr val="555555"/>
                </a:solidFill>
                <a:latin typeface="Open Sans"/>
              </a:rPr>
              <a:t>Measure flight distance with a tape measure. Record in feet and inches. Compare results on a class chart.</a:t>
            </a:r>
          </a:p>
        </p:txBody>
      </p:sp>
      <p:sp>
        <p:nvSpPr>
          <p:cNvPr id="30" name="Rectangle 29"/>
          <p:cNvSpPr/>
          <p:nvPr/>
        </p:nvSpPr>
        <p:spPr>
          <a:xfrm>
            <a:off x="457200" y="7961884"/>
            <a:ext cx="6858000" cy="55905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31" name="TextBox 30"/>
          <p:cNvSpPr txBox="1"/>
          <p:nvPr/>
        </p:nvSpPr>
        <p:spPr>
          <a:xfrm>
            <a:off x="512064" y="8007604"/>
            <a:ext cx="822960" cy="485902"/>
          </a:xfrm>
          <a:prstGeom prst="rect">
            <a:avLst/>
          </a:prstGeom>
          <a:noFill/>
        </p:spPr>
        <p:txBody>
          <a:bodyPr wrap="square" lIns="18288" rIns="18288" tIns="9144" bIns="9144" anchor="t">
            <a:spAutoFit/>
          </a:bodyPr>
          <a:lstStyle/>
          <a:p>
            <a:pPr algn="l"/>
            <a:r>
              <a:rPr sz="900" b="0" i="0">
                <a:solidFill>
                  <a:srgbClr val="2D3142"/>
                </a:solidFill>
                <a:latin typeface="Open Sans"/>
              </a:rPr>
              <a:t>2nd Grade</a:t>
            </a:r>
          </a:p>
        </p:txBody>
      </p:sp>
      <p:sp>
        <p:nvSpPr>
          <p:cNvPr id="32" name="TextBox 31"/>
          <p:cNvSpPr txBox="1"/>
          <p:nvPr/>
        </p:nvSpPr>
        <p:spPr>
          <a:xfrm>
            <a:off x="1426464" y="8007604"/>
            <a:ext cx="1554480" cy="48590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Forces; Matter &amp; Physical Changes</a:t>
            </a:r>
          </a:p>
        </p:txBody>
      </p:sp>
      <p:sp>
        <p:nvSpPr>
          <p:cNvPr id="33" name="TextBox 32"/>
          <p:cNvSpPr txBox="1"/>
          <p:nvPr/>
        </p:nvSpPr>
        <p:spPr>
          <a:xfrm>
            <a:off x="3072384" y="7998460"/>
            <a:ext cx="4206240" cy="50419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Fin Design Testing</a:t>
            </a:r>
            <a:r>
              <a:rPr sz="700" b="1" i="0">
                <a:solidFill>
                  <a:srgbClr val="E65100"/>
                </a:solidFill>
                <a:latin typeface="Open Sans"/>
              </a:rPr>
              <a:t>  [S2P2]</a:t>
            </a:r>
          </a:p>
          <a:p>
            <a:pPr algn="l">
              <a:lnSpc>
                <a:spcPct val="130000"/>
              </a:lnSpc>
            </a:pPr>
            <a:r>
              <a:rPr sz="800" b="0" i="0">
                <a:solidFill>
                  <a:srgbClr val="555555"/>
                </a:solidFill>
                <a:latin typeface="Open Sans"/>
              </a:rPr>
              <a:t>Build rockets with different fins (big, small, none). Predict which flies farthest. Test and compare - does the shape change the flight?</a:t>
            </a:r>
          </a:p>
        </p:txBody>
      </p:sp>
      <p:sp>
        <p:nvSpPr>
          <p:cNvPr id="34" name="TextBox 33"/>
          <p:cNvSpPr txBox="1"/>
          <p:nvPr/>
        </p:nvSpPr>
        <p:spPr>
          <a:xfrm>
            <a:off x="512064" y="8566658"/>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2nd Grade</a:t>
            </a:r>
          </a:p>
        </p:txBody>
      </p:sp>
      <p:sp>
        <p:nvSpPr>
          <p:cNvPr id="35" name="TextBox 34"/>
          <p:cNvSpPr txBox="1"/>
          <p:nvPr/>
        </p:nvSpPr>
        <p:spPr>
          <a:xfrm>
            <a:off x="1426464" y="8566658"/>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Measurement, Money, &amp; Shapes</a:t>
            </a:r>
          </a:p>
        </p:txBody>
      </p:sp>
      <p:sp>
        <p:nvSpPr>
          <p:cNvPr id="36" name="TextBox 35"/>
          <p:cNvSpPr txBox="1"/>
          <p:nvPr/>
        </p:nvSpPr>
        <p:spPr>
          <a:xfrm>
            <a:off x="3072384" y="8557514"/>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Measurement Stations</a:t>
            </a:r>
            <a:r>
              <a:rPr sz="700" b="1" i="0">
                <a:solidFill>
                  <a:srgbClr val="E65100"/>
                </a:solidFill>
                <a:latin typeface="Open Sans"/>
              </a:rPr>
              <a:t>  [2.MD]</a:t>
            </a:r>
          </a:p>
          <a:p>
            <a:pPr algn="l">
              <a:lnSpc>
                <a:spcPct val="130000"/>
              </a:lnSpc>
            </a:pPr>
            <a:r>
              <a:rPr sz="800" b="0" i="0">
                <a:solidFill>
                  <a:srgbClr val="555555"/>
                </a:solidFill>
                <a:latin typeface="Open Sans"/>
              </a:rPr>
              <a:t>Students rotate through stations measuring distance (tape measure), time (stopwatch), and altitude (angle tracker). Record in inches and feet.</a:t>
            </a:r>
          </a:p>
        </p:txBody>
      </p:sp>
    </p:spTree>
  </p:cSld>
  <p:clrMapOvr>
    <a:masterClrMapping/>
  </p:clrMapOvr>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Rectangle 1"/>
          <p:cNvSpPr/>
          <p:nvPr/>
        </p:nvSpPr>
        <p:spPr>
          <a:xfrm>
            <a:off x="0" y="0"/>
            <a:ext cx="7772400" cy="10058400"/>
          </a:xfrm>
          <a:prstGeom prst="rect">
            <a:avLst/>
          </a:prstGeom>
          <a:solidFill>
            <a:srgbClr val="2D3142"/>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pic>
        <p:nvPicPr>
          <p:cNvPr id="3" name="Picture 2" descr="makerlabkids-logo-combined.png"/>
          <p:cNvPicPr>
            <a:picLocks noChangeAspect="1"/>
          </p:cNvPicPr>
          <p:nvPr/>
        </p:nvPicPr>
        <p:blipFill>
          <a:blip r:embed="rId2"/>
          <a:stretch>
            <a:fillRect/>
          </a:stretch>
        </p:blipFill>
        <p:spPr>
          <a:xfrm>
            <a:off x="2057400" y="1371600"/>
            <a:ext cx="3657600" cy="1143000"/>
          </a:xfrm>
          <a:prstGeom prst="rect">
            <a:avLst/>
          </a:prstGeom>
        </p:spPr>
      </p:pic>
      <p:sp>
        <p:nvSpPr>
          <p:cNvPr id="4" name="TextBox 3"/>
          <p:cNvSpPr txBox="1"/>
          <p:nvPr/>
        </p:nvSpPr>
        <p:spPr>
          <a:xfrm>
            <a:off x="548640" y="2743200"/>
            <a:ext cx="6675120" cy="457200"/>
          </a:xfrm>
          <a:prstGeom prst="rect">
            <a:avLst/>
          </a:prstGeom>
          <a:noFill/>
        </p:spPr>
        <p:txBody>
          <a:bodyPr wrap="square" lIns="36576" rIns="36576" tIns="18288" bIns="18288" anchor="t">
            <a:spAutoFit/>
          </a:bodyPr>
          <a:lstStyle/>
          <a:p>
            <a:pPr algn="ctr"/>
            <a:r>
              <a:rPr sz="1800" b="1" i="0">
                <a:solidFill>
                  <a:srgbClr val="FFD23F"/>
                </a:solidFill>
                <a:latin typeface="Open Sans"/>
              </a:rPr>
              <a:t>Mobile STEM Workshops for Schools</a:t>
            </a:r>
          </a:p>
        </p:txBody>
      </p:sp>
      <p:pic>
        <p:nvPicPr>
          <p:cNvPr id="5" name="Picture 4" descr="site.png"/>
          <p:cNvPicPr>
            <a:picLocks noChangeAspect="1"/>
          </p:cNvPicPr>
          <p:nvPr/>
        </p:nvPicPr>
        <p:blipFill>
          <a:blip r:embed="rId3"/>
          <a:stretch>
            <a:fillRect/>
          </a:stretch>
        </p:blipFill>
        <p:spPr>
          <a:xfrm>
            <a:off x="2743200" y="3657600"/>
            <a:ext cx="2286000" cy="2286000"/>
          </a:xfrm>
          <a:prstGeom prst="rect">
            <a:avLst/>
          </a:prstGeom>
        </p:spPr>
      </p:pic>
      <p:sp>
        <p:nvSpPr>
          <p:cNvPr id="6" name="TextBox 5"/>
          <p:cNvSpPr txBox="1"/>
          <p:nvPr/>
        </p:nvSpPr>
        <p:spPr>
          <a:xfrm>
            <a:off x="548640" y="6126480"/>
            <a:ext cx="6675120" cy="365760"/>
          </a:xfrm>
          <a:prstGeom prst="rect">
            <a:avLst/>
          </a:prstGeom>
          <a:noFill/>
        </p:spPr>
        <p:txBody>
          <a:bodyPr wrap="square" lIns="36576" rIns="36576" tIns="18288" bIns="18288" anchor="t">
            <a:spAutoFit/>
          </a:bodyPr>
          <a:lstStyle/>
          <a:p>
            <a:pPr algn="ctr"/>
            <a:r>
              <a:rPr sz="1600" b="1" i="0">
                <a:solidFill>
                  <a:srgbClr val="FFD23F"/>
                </a:solidFill>
                <a:latin typeface="Courier New"/>
              </a:rPr>
              <a:t>makerlabkids.com</a:t>
            </a:r>
          </a:p>
        </p:txBody>
      </p:sp>
      <p:sp>
        <p:nvSpPr>
          <p:cNvPr id="7" name="TextBox 6"/>
          <p:cNvSpPr txBox="1"/>
          <p:nvPr/>
        </p:nvSpPr>
        <p:spPr>
          <a:xfrm>
            <a:off x="548640" y="6583680"/>
            <a:ext cx="6675120" cy="365760"/>
          </a:xfrm>
          <a:prstGeom prst="rect">
            <a:avLst/>
          </a:prstGeom>
          <a:noFill/>
        </p:spPr>
        <p:txBody>
          <a:bodyPr wrap="square" lIns="36576" rIns="36576" tIns="18288" bIns="18288" anchor="t">
            <a:spAutoFit/>
          </a:bodyPr>
          <a:lstStyle/>
          <a:p>
            <a:pPr algn="ctr"/>
            <a:r>
              <a:rPr sz="1300" b="0" i="0">
                <a:solidFill>
                  <a:srgbClr val="FFFFFF"/>
                </a:solidFill>
                <a:latin typeface="Open Sans"/>
              </a:rPr>
              <a:t>info@MakerLabKids.com</a:t>
            </a:r>
          </a:p>
        </p:txBody>
      </p:sp>
      <p:sp>
        <p:nvSpPr>
          <p:cNvPr id="8" name="TextBox 7"/>
          <p:cNvSpPr txBox="1"/>
          <p:nvPr/>
        </p:nvSpPr>
        <p:spPr>
          <a:xfrm>
            <a:off x="548640" y="7040880"/>
            <a:ext cx="6675120" cy="365760"/>
          </a:xfrm>
          <a:prstGeom prst="rect">
            <a:avLst/>
          </a:prstGeom>
          <a:noFill/>
        </p:spPr>
        <p:txBody>
          <a:bodyPr wrap="square" lIns="36576" rIns="36576" tIns="18288" bIns="18288" anchor="t">
            <a:spAutoFit/>
          </a:bodyPr>
          <a:lstStyle/>
          <a:p>
            <a:pPr algn="ctr"/>
            <a:r>
              <a:rPr sz="1100" b="0" i="1">
                <a:solidFill>
                  <a:srgbClr val="FFFFFF"/>
                </a:solidFill>
                <a:latin typeface="Open Sans"/>
              </a:rPr>
              <a:t>Metro Atlanta - Free travel within 30 miles</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457200"/>
            <a:ext cx="6858000" cy="457200"/>
          </a:xfrm>
          <a:prstGeom prst="rect">
            <a:avLst/>
          </a:prstGeom>
          <a:noFill/>
        </p:spPr>
        <p:txBody>
          <a:bodyPr wrap="square" lIns="18288" rIns="18288" tIns="9144" bIns="9144" anchor="t">
            <a:spAutoFit/>
          </a:bodyPr>
          <a:lstStyle/>
          <a:p>
            <a:pPr algn="l"/>
            <a:r>
              <a:rPr sz="2000" b="1" i="0">
                <a:solidFill>
                  <a:srgbClr val="E65100"/>
                </a:solidFill>
                <a:latin typeface="Open Sans"/>
              </a:rPr>
              <a:t>Compressed Air Rockets</a:t>
            </a:r>
          </a:p>
        </p:txBody>
      </p:sp>
      <p:sp>
        <p:nvSpPr>
          <p:cNvPr id="3" name="TextBox 2"/>
          <p:cNvSpPr txBox="1"/>
          <p:nvPr/>
        </p:nvSpPr>
        <p:spPr>
          <a:xfrm>
            <a:off x="457200" y="822960"/>
            <a:ext cx="6858000" cy="274320"/>
          </a:xfrm>
          <a:prstGeom prst="rect">
            <a:avLst/>
          </a:prstGeom>
          <a:noFill/>
        </p:spPr>
        <p:txBody>
          <a:bodyPr wrap="square" lIns="18288" rIns="18288" tIns="9144" bIns="9144" anchor="t">
            <a:spAutoFit/>
          </a:bodyPr>
          <a:lstStyle/>
          <a:p>
            <a:pPr algn="l"/>
            <a:r>
              <a:rPr sz="1000" b="0" i="1">
                <a:solidFill>
                  <a:srgbClr val="666666"/>
                </a:solidFill>
                <a:latin typeface="Open Sans"/>
              </a:rPr>
              <a:t>Grade-level lessons (continued)</a:t>
            </a:r>
          </a:p>
        </p:txBody>
      </p:sp>
      <p:sp>
        <p:nvSpPr>
          <p:cNvPr id="4" name="Rounded Rectangle 3"/>
          <p:cNvSpPr/>
          <p:nvPr/>
        </p:nvSpPr>
        <p:spPr>
          <a:xfrm>
            <a:off x="457200" y="1234440"/>
            <a:ext cx="6858000" cy="292608"/>
          </a:xfrm>
          <a:prstGeom prst="roundRect">
            <a:avLst>
              <a:gd name="adj" fmla="val 0"/>
            </a:avLst>
          </a:prstGeom>
          <a:solidFill>
            <a:srgbClr val="E65100"/>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5" name="TextBox 4"/>
          <p:cNvSpPr txBox="1"/>
          <p:nvPr/>
        </p:nvSpPr>
        <p:spPr>
          <a:xfrm>
            <a:off x="512064" y="1280160"/>
            <a:ext cx="82296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LEVEL</a:t>
            </a:r>
          </a:p>
        </p:txBody>
      </p:sp>
      <p:sp>
        <p:nvSpPr>
          <p:cNvPr id="6" name="TextBox 5"/>
          <p:cNvSpPr txBox="1"/>
          <p:nvPr/>
        </p:nvSpPr>
        <p:spPr>
          <a:xfrm>
            <a:off x="1426464" y="1280160"/>
            <a:ext cx="1554480" cy="237744"/>
          </a:xfrm>
          <a:prstGeom prst="rect">
            <a:avLst/>
          </a:prstGeom>
          <a:noFill/>
        </p:spPr>
        <p:txBody>
          <a:bodyPr wrap="square" lIns="18288" rIns="18288" tIns="9144" bIns="9144" anchor="ctr">
            <a:spAutoFit/>
          </a:bodyPr>
          <a:lstStyle/>
          <a:p>
            <a:pPr algn="l"/>
            <a:r>
              <a:rPr sz="900" b="1" i="0">
                <a:solidFill>
                  <a:srgbClr val="FFFFFF"/>
                </a:solidFill>
                <a:latin typeface="Open Sans"/>
              </a:rPr>
              <a:t>TOPIC</a:t>
            </a:r>
          </a:p>
        </p:txBody>
      </p:sp>
      <p:sp>
        <p:nvSpPr>
          <p:cNvPr id="7" name="TextBox 6"/>
          <p:cNvSpPr txBox="1"/>
          <p:nvPr/>
        </p:nvSpPr>
        <p:spPr>
          <a:xfrm>
            <a:off x="3072384" y="1280160"/>
            <a:ext cx="420624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LESSON</a:t>
            </a:r>
          </a:p>
        </p:txBody>
      </p:sp>
      <p:sp>
        <p:nvSpPr>
          <p:cNvPr id="8" name="Rectangle 7"/>
          <p:cNvSpPr/>
          <p:nvPr/>
        </p:nvSpPr>
        <p:spPr>
          <a:xfrm>
            <a:off x="457200" y="1527048"/>
            <a:ext cx="6858000" cy="55905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9" name="TextBox 8"/>
          <p:cNvSpPr txBox="1"/>
          <p:nvPr/>
        </p:nvSpPr>
        <p:spPr>
          <a:xfrm>
            <a:off x="512064" y="1572768"/>
            <a:ext cx="822960" cy="485902"/>
          </a:xfrm>
          <a:prstGeom prst="rect">
            <a:avLst/>
          </a:prstGeom>
          <a:noFill/>
        </p:spPr>
        <p:txBody>
          <a:bodyPr wrap="square" lIns="18288" rIns="18288" tIns="9144" bIns="9144" anchor="t">
            <a:spAutoFit/>
          </a:bodyPr>
          <a:lstStyle/>
          <a:p>
            <a:pPr algn="l"/>
            <a:r>
              <a:rPr sz="900" b="0" i="0">
                <a:solidFill>
                  <a:srgbClr val="2D3142"/>
                </a:solidFill>
                <a:latin typeface="Open Sans"/>
              </a:rPr>
              <a:t>4th Grade</a:t>
            </a:r>
          </a:p>
        </p:txBody>
      </p:sp>
      <p:sp>
        <p:nvSpPr>
          <p:cNvPr id="10" name="TextBox 9"/>
          <p:cNvSpPr txBox="1"/>
          <p:nvPr/>
        </p:nvSpPr>
        <p:spPr>
          <a:xfrm>
            <a:off x="1426464" y="1572768"/>
            <a:ext cx="1554480" cy="48590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Multi-digit Multiplication/Division</a:t>
            </a:r>
          </a:p>
        </p:txBody>
      </p:sp>
      <p:sp>
        <p:nvSpPr>
          <p:cNvPr id="11" name="TextBox 10"/>
          <p:cNvSpPr txBox="1"/>
          <p:nvPr/>
        </p:nvSpPr>
        <p:spPr>
          <a:xfrm>
            <a:off x="3072384" y="1563624"/>
            <a:ext cx="4206240" cy="50419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Launch Data Math</a:t>
            </a:r>
            <a:r>
              <a:rPr sz="700" b="1" i="0">
                <a:solidFill>
                  <a:srgbClr val="E65100"/>
                </a:solidFill>
                <a:latin typeface="Open Sans"/>
              </a:rPr>
              <a:t>  [4.NBT]</a:t>
            </a:r>
          </a:p>
          <a:p>
            <a:pPr algn="l">
              <a:lnSpc>
                <a:spcPct val="130000"/>
              </a:lnSpc>
            </a:pPr>
            <a:r>
              <a:rPr sz="800" b="0" i="0">
                <a:solidFill>
                  <a:srgbClr val="555555"/>
                </a:solidFill>
                <a:latin typeface="Open Sans"/>
              </a:rPr>
              <a:t>Record pump count and flight distance for each student. Calculate average distance and compare across classes.</a:t>
            </a:r>
          </a:p>
        </p:txBody>
      </p:sp>
      <p:sp>
        <p:nvSpPr>
          <p:cNvPr id="12" name="TextBox 11"/>
          <p:cNvSpPr txBox="1"/>
          <p:nvPr/>
        </p:nvSpPr>
        <p:spPr>
          <a:xfrm>
            <a:off x="512064" y="2131822"/>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4th Grade</a:t>
            </a:r>
          </a:p>
        </p:txBody>
      </p:sp>
      <p:sp>
        <p:nvSpPr>
          <p:cNvPr id="13" name="TextBox 12"/>
          <p:cNvSpPr txBox="1"/>
          <p:nvPr/>
        </p:nvSpPr>
        <p:spPr>
          <a:xfrm>
            <a:off x="1426464" y="2131822"/>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Geometry</a:t>
            </a:r>
          </a:p>
        </p:txBody>
      </p:sp>
      <p:sp>
        <p:nvSpPr>
          <p:cNvPr id="14" name="TextBox 13"/>
          <p:cNvSpPr txBox="1"/>
          <p:nvPr/>
        </p:nvSpPr>
        <p:spPr>
          <a:xfrm>
            <a:off x="3072384" y="2122678"/>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Angle Optimization</a:t>
            </a:r>
            <a:r>
              <a:rPr sz="700" b="1" i="0">
                <a:solidFill>
                  <a:srgbClr val="E65100"/>
                </a:solidFill>
                <a:latin typeface="Open Sans"/>
              </a:rPr>
              <a:t>  [4.MD]</a:t>
            </a:r>
            <a:r>
              <a:rPr sz="700" b="1" i="0">
                <a:solidFill>
                  <a:srgbClr val="E65100"/>
                </a:solidFill>
                <a:latin typeface="Open Sans"/>
              </a:rPr>
              <a:t>  [4.G]</a:t>
            </a:r>
          </a:p>
          <a:p>
            <a:pPr algn="l">
              <a:lnSpc>
                <a:spcPct val="130000"/>
              </a:lnSpc>
            </a:pPr>
            <a:r>
              <a:rPr sz="800" b="0" i="0">
                <a:solidFill>
                  <a:srgbClr val="555555"/>
                </a:solidFill>
                <a:latin typeface="Open Sans"/>
              </a:rPr>
              <a:t>Set the launcher to different angles (15, 30, 45, 60, 75). Measure distance for each. How does the angle affect distance? What angle maximizes distance?</a:t>
            </a:r>
          </a:p>
        </p:txBody>
      </p:sp>
      <p:sp>
        <p:nvSpPr>
          <p:cNvPr id="15" name="Rectangle 14"/>
          <p:cNvSpPr/>
          <p:nvPr/>
        </p:nvSpPr>
        <p:spPr>
          <a:xfrm>
            <a:off x="457200" y="2777236"/>
            <a:ext cx="6858000" cy="82321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6" name="TextBox 15"/>
          <p:cNvSpPr txBox="1"/>
          <p:nvPr/>
        </p:nvSpPr>
        <p:spPr>
          <a:xfrm>
            <a:off x="512064" y="2822956"/>
            <a:ext cx="822960" cy="750062"/>
          </a:xfrm>
          <a:prstGeom prst="rect">
            <a:avLst/>
          </a:prstGeom>
          <a:noFill/>
        </p:spPr>
        <p:txBody>
          <a:bodyPr wrap="square" lIns="18288" rIns="18288" tIns="9144" bIns="9144" anchor="t">
            <a:spAutoFit/>
          </a:bodyPr>
          <a:lstStyle/>
          <a:p>
            <a:pPr algn="l"/>
            <a:r>
              <a:rPr sz="900" b="0" i="0">
                <a:solidFill>
                  <a:srgbClr val="2D3142"/>
                </a:solidFill>
                <a:latin typeface="Open Sans"/>
              </a:rPr>
              <a:t>4th Grade</a:t>
            </a:r>
          </a:p>
        </p:txBody>
      </p:sp>
      <p:sp>
        <p:nvSpPr>
          <p:cNvPr id="17" name="TextBox 16"/>
          <p:cNvSpPr txBox="1"/>
          <p:nvPr/>
        </p:nvSpPr>
        <p:spPr>
          <a:xfrm>
            <a:off x="1426464" y="2822956"/>
            <a:ext cx="1554480" cy="75006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Light, Sound, &amp; Motion</a:t>
            </a:r>
          </a:p>
        </p:txBody>
      </p:sp>
      <p:sp>
        <p:nvSpPr>
          <p:cNvPr id="18" name="TextBox 17"/>
          <p:cNvSpPr txBox="1"/>
          <p:nvPr/>
        </p:nvSpPr>
        <p:spPr>
          <a:xfrm>
            <a:off x="3072384" y="2813812"/>
            <a:ext cx="4206240" cy="76835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Forces of Flight</a:t>
            </a:r>
            <a:r>
              <a:rPr sz="700" b="1" i="0">
                <a:solidFill>
                  <a:srgbClr val="E65100"/>
                </a:solidFill>
                <a:latin typeface="Open Sans"/>
              </a:rPr>
              <a:t>  [S4P3]</a:t>
            </a:r>
          </a:p>
          <a:p>
            <a:pPr algn="l">
              <a:lnSpc>
                <a:spcPct val="130000"/>
              </a:lnSpc>
            </a:pPr>
            <a:r>
              <a:rPr sz="800" b="0" i="0">
                <a:solidFill>
                  <a:srgbClr val="555555"/>
                </a:solidFill>
                <a:latin typeface="Open Sans"/>
              </a:rPr>
              <a:t>Investigate the three forces acting on a rocket: thrust (air pressure pushing up), gravity (pulling down), and drag (air resistance). Add mass to the nose cone and examine how balanced vs. unbalanced forces change the flight.</a:t>
            </a:r>
          </a:p>
        </p:txBody>
      </p:sp>
      <p:sp>
        <p:nvSpPr>
          <p:cNvPr id="19" name="TextBox 18"/>
          <p:cNvSpPr txBox="1"/>
          <p:nvPr/>
        </p:nvSpPr>
        <p:spPr>
          <a:xfrm>
            <a:off x="512064" y="3646170"/>
            <a:ext cx="822960" cy="485902"/>
          </a:xfrm>
          <a:prstGeom prst="rect">
            <a:avLst/>
          </a:prstGeom>
          <a:noFill/>
        </p:spPr>
        <p:txBody>
          <a:bodyPr wrap="square" lIns="18288" rIns="18288" tIns="9144" bIns="9144" anchor="t">
            <a:spAutoFit/>
          </a:bodyPr>
          <a:lstStyle/>
          <a:p>
            <a:pPr algn="l"/>
            <a:r>
              <a:rPr sz="900" b="0" i="0">
                <a:solidFill>
                  <a:srgbClr val="2D3142"/>
                </a:solidFill>
                <a:latin typeface="Open Sans"/>
              </a:rPr>
              <a:t>5th Grade</a:t>
            </a:r>
          </a:p>
        </p:txBody>
      </p:sp>
      <p:sp>
        <p:nvSpPr>
          <p:cNvPr id="20" name="TextBox 19"/>
          <p:cNvSpPr txBox="1"/>
          <p:nvPr/>
        </p:nvSpPr>
        <p:spPr>
          <a:xfrm>
            <a:off x="1426464" y="3646170"/>
            <a:ext cx="1554480" cy="48590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Decimals &amp; Order of Operations</a:t>
            </a:r>
          </a:p>
        </p:txBody>
      </p:sp>
      <p:sp>
        <p:nvSpPr>
          <p:cNvPr id="21" name="TextBox 20"/>
          <p:cNvSpPr txBox="1"/>
          <p:nvPr/>
        </p:nvSpPr>
        <p:spPr>
          <a:xfrm>
            <a:off x="3072384" y="3637026"/>
            <a:ext cx="4206240" cy="50419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Launch Data Analysis</a:t>
            </a:r>
            <a:r>
              <a:rPr sz="700" b="1" i="0">
                <a:solidFill>
                  <a:srgbClr val="E65100"/>
                </a:solidFill>
                <a:latin typeface="Open Sans"/>
              </a:rPr>
              <a:t>  [5.NBT]</a:t>
            </a:r>
          </a:p>
          <a:p>
            <a:pPr algn="l">
              <a:lnSpc>
                <a:spcPct val="130000"/>
              </a:lnSpc>
            </a:pPr>
            <a:r>
              <a:rPr sz="800" b="0" i="0">
                <a:solidFill>
                  <a:srgbClr val="555555"/>
                </a:solidFill>
                <a:latin typeface="Open Sans"/>
              </a:rPr>
              <a:t>Record altitude, distance, and time as decimals. Calculate averages across multiple launches.</a:t>
            </a:r>
          </a:p>
        </p:txBody>
      </p:sp>
      <p:sp>
        <p:nvSpPr>
          <p:cNvPr id="22" name="Rectangle 21"/>
          <p:cNvSpPr/>
          <p:nvPr/>
        </p:nvSpPr>
        <p:spPr>
          <a:xfrm>
            <a:off x="457200" y="4159504"/>
            <a:ext cx="6858000" cy="55905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23" name="TextBox 22"/>
          <p:cNvSpPr txBox="1"/>
          <p:nvPr/>
        </p:nvSpPr>
        <p:spPr>
          <a:xfrm>
            <a:off x="512064" y="4205224"/>
            <a:ext cx="822960" cy="485902"/>
          </a:xfrm>
          <a:prstGeom prst="rect">
            <a:avLst/>
          </a:prstGeom>
          <a:noFill/>
        </p:spPr>
        <p:txBody>
          <a:bodyPr wrap="square" lIns="18288" rIns="18288" tIns="9144" bIns="9144" anchor="t">
            <a:spAutoFit/>
          </a:bodyPr>
          <a:lstStyle/>
          <a:p>
            <a:pPr algn="l"/>
            <a:r>
              <a:rPr sz="900" b="0" i="0">
                <a:solidFill>
                  <a:srgbClr val="2D3142"/>
                </a:solidFill>
                <a:latin typeface="Open Sans"/>
              </a:rPr>
              <a:t>5th Grade</a:t>
            </a:r>
          </a:p>
        </p:txBody>
      </p:sp>
      <p:sp>
        <p:nvSpPr>
          <p:cNvPr id="24" name="TextBox 23"/>
          <p:cNvSpPr txBox="1"/>
          <p:nvPr/>
        </p:nvSpPr>
        <p:spPr>
          <a:xfrm>
            <a:off x="1426464" y="4205224"/>
            <a:ext cx="1554480" cy="48590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Volume</a:t>
            </a:r>
          </a:p>
        </p:txBody>
      </p:sp>
      <p:sp>
        <p:nvSpPr>
          <p:cNvPr id="25" name="TextBox 24"/>
          <p:cNvSpPr txBox="1"/>
          <p:nvPr/>
        </p:nvSpPr>
        <p:spPr>
          <a:xfrm>
            <a:off x="3072384" y="4196080"/>
            <a:ext cx="4206240" cy="50419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Rocket Body Volume</a:t>
            </a:r>
            <a:r>
              <a:rPr sz="700" b="1" i="0">
                <a:solidFill>
                  <a:srgbClr val="E65100"/>
                </a:solidFill>
                <a:latin typeface="Open Sans"/>
              </a:rPr>
              <a:t>  [5.MD]</a:t>
            </a:r>
          </a:p>
          <a:p>
            <a:pPr algn="l">
              <a:lnSpc>
                <a:spcPct val="130000"/>
              </a:lnSpc>
            </a:pPr>
            <a:r>
              <a:rPr sz="800" b="0" i="0">
                <a:solidFill>
                  <a:srgbClr val="555555"/>
                </a:solidFill>
                <a:latin typeface="Open Sans"/>
              </a:rPr>
              <a:t>Calculate the volume of the cylindrical rocket body and cone nose. How does volume relate to weight and flight performance?</a:t>
            </a:r>
          </a:p>
        </p:txBody>
      </p:sp>
      <p:sp>
        <p:nvSpPr>
          <p:cNvPr id="26" name="TextBox 25"/>
          <p:cNvSpPr txBox="1"/>
          <p:nvPr/>
        </p:nvSpPr>
        <p:spPr>
          <a:xfrm>
            <a:off x="512064" y="4764278"/>
            <a:ext cx="822960" cy="485902"/>
          </a:xfrm>
          <a:prstGeom prst="rect">
            <a:avLst/>
          </a:prstGeom>
          <a:noFill/>
        </p:spPr>
        <p:txBody>
          <a:bodyPr wrap="square" lIns="18288" rIns="18288" tIns="9144" bIns="9144" anchor="t">
            <a:spAutoFit/>
          </a:bodyPr>
          <a:lstStyle/>
          <a:p>
            <a:pPr algn="l"/>
            <a:r>
              <a:rPr sz="900" b="0" i="0">
                <a:solidFill>
                  <a:srgbClr val="2D3142"/>
                </a:solidFill>
                <a:latin typeface="Open Sans"/>
              </a:rPr>
              <a:t>6th Grade</a:t>
            </a:r>
          </a:p>
        </p:txBody>
      </p:sp>
      <p:sp>
        <p:nvSpPr>
          <p:cNvPr id="27" name="TextBox 26"/>
          <p:cNvSpPr txBox="1"/>
          <p:nvPr/>
        </p:nvSpPr>
        <p:spPr>
          <a:xfrm>
            <a:off x="1426464" y="4764278"/>
            <a:ext cx="1554480" cy="48590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Ratios</a:t>
            </a:r>
          </a:p>
        </p:txBody>
      </p:sp>
      <p:sp>
        <p:nvSpPr>
          <p:cNvPr id="28" name="TextBox 27"/>
          <p:cNvSpPr txBox="1"/>
          <p:nvPr/>
        </p:nvSpPr>
        <p:spPr>
          <a:xfrm>
            <a:off x="3072384" y="4755134"/>
            <a:ext cx="4206240" cy="50419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Pressure Ratios</a:t>
            </a:r>
            <a:r>
              <a:rPr sz="700" b="1" i="0">
                <a:solidFill>
                  <a:srgbClr val="E65100"/>
                </a:solidFill>
                <a:latin typeface="Open Sans"/>
              </a:rPr>
              <a:t>  [6.RP]</a:t>
            </a:r>
          </a:p>
          <a:p>
            <a:pPr algn="l">
              <a:lnSpc>
                <a:spcPct val="130000"/>
              </a:lnSpc>
            </a:pPr>
            <a:r>
              <a:rPr sz="800" b="0" i="0">
                <a:solidFill>
                  <a:srgbClr val="555555"/>
                </a:solidFill>
                <a:latin typeface="Open Sans"/>
              </a:rPr>
              <a:t>Double the pressure: does distance double? Test ratios of pressure to distance. Calculate unit rates (feet per PSI).</a:t>
            </a:r>
          </a:p>
        </p:txBody>
      </p:sp>
      <p:sp>
        <p:nvSpPr>
          <p:cNvPr id="29" name="Rectangle 28"/>
          <p:cNvSpPr/>
          <p:nvPr/>
        </p:nvSpPr>
        <p:spPr>
          <a:xfrm>
            <a:off x="457200" y="5277612"/>
            <a:ext cx="6858000" cy="69113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30" name="TextBox 29"/>
          <p:cNvSpPr txBox="1"/>
          <p:nvPr/>
        </p:nvSpPr>
        <p:spPr>
          <a:xfrm>
            <a:off x="512064" y="5323332"/>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6th Grade</a:t>
            </a:r>
          </a:p>
        </p:txBody>
      </p:sp>
      <p:sp>
        <p:nvSpPr>
          <p:cNvPr id="31" name="TextBox 30"/>
          <p:cNvSpPr txBox="1"/>
          <p:nvPr/>
        </p:nvSpPr>
        <p:spPr>
          <a:xfrm>
            <a:off x="1426464" y="5323332"/>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Expressions/Stats</a:t>
            </a:r>
          </a:p>
        </p:txBody>
      </p:sp>
      <p:sp>
        <p:nvSpPr>
          <p:cNvPr id="32" name="TextBox 31"/>
          <p:cNvSpPr txBox="1"/>
          <p:nvPr/>
        </p:nvSpPr>
        <p:spPr>
          <a:xfrm>
            <a:off x="3072384" y="5314188"/>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Stats of a Launch Day</a:t>
            </a:r>
            <a:r>
              <a:rPr sz="700" b="1" i="0">
                <a:solidFill>
                  <a:srgbClr val="E65100"/>
                </a:solidFill>
                <a:latin typeface="Open Sans"/>
              </a:rPr>
              <a:t>  [6.SP]</a:t>
            </a:r>
          </a:p>
          <a:p>
            <a:pPr algn="l">
              <a:lnSpc>
                <a:spcPct val="130000"/>
              </a:lnSpc>
            </a:pPr>
            <a:r>
              <a:rPr sz="800" b="0" i="0">
                <a:solidFill>
                  <a:srgbClr val="555555"/>
                </a:solidFill>
                <a:latin typeface="Open Sans"/>
              </a:rPr>
              <a:t>Collect 30+ launches from the class using different launchers. Calculate mean, median, and range of distance. Build a box plot. Which launcher had the widest spread? The most consistent?</a:t>
            </a:r>
          </a:p>
        </p:txBody>
      </p:sp>
      <p:sp>
        <p:nvSpPr>
          <p:cNvPr id="33" name="TextBox 32"/>
          <p:cNvSpPr txBox="1"/>
          <p:nvPr/>
        </p:nvSpPr>
        <p:spPr>
          <a:xfrm>
            <a:off x="512064" y="6014466"/>
            <a:ext cx="822960" cy="750062"/>
          </a:xfrm>
          <a:prstGeom prst="rect">
            <a:avLst/>
          </a:prstGeom>
          <a:noFill/>
        </p:spPr>
        <p:txBody>
          <a:bodyPr wrap="square" lIns="18288" rIns="18288" tIns="9144" bIns="9144" anchor="t">
            <a:spAutoFit/>
          </a:bodyPr>
          <a:lstStyle/>
          <a:p>
            <a:pPr algn="l"/>
            <a:r>
              <a:rPr sz="900" b="0" i="0">
                <a:solidFill>
                  <a:srgbClr val="2D3142"/>
                </a:solidFill>
                <a:latin typeface="Open Sans"/>
              </a:rPr>
              <a:t>7th Grade</a:t>
            </a:r>
          </a:p>
        </p:txBody>
      </p:sp>
      <p:sp>
        <p:nvSpPr>
          <p:cNvPr id="34" name="TextBox 33"/>
          <p:cNvSpPr txBox="1"/>
          <p:nvPr/>
        </p:nvSpPr>
        <p:spPr>
          <a:xfrm>
            <a:off x="1426464" y="6014466"/>
            <a:ext cx="1554480" cy="75006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Numbers/Equations</a:t>
            </a:r>
          </a:p>
        </p:txBody>
      </p:sp>
      <p:sp>
        <p:nvSpPr>
          <p:cNvPr id="35" name="TextBox 34"/>
          <p:cNvSpPr txBox="1"/>
          <p:nvPr/>
        </p:nvSpPr>
        <p:spPr>
          <a:xfrm>
            <a:off x="3072384" y="6005322"/>
            <a:ext cx="4206240" cy="76835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Solve for the Missing Variable</a:t>
            </a:r>
            <a:r>
              <a:rPr sz="700" b="1" i="0">
                <a:solidFill>
                  <a:srgbClr val="E65100"/>
                </a:solidFill>
                <a:latin typeface="Open Sans"/>
              </a:rPr>
              <a:t>  [7.EE]</a:t>
            </a:r>
          </a:p>
          <a:p>
            <a:pPr algn="l">
              <a:lnSpc>
                <a:spcPct val="130000"/>
              </a:lnSpc>
            </a:pPr>
            <a:r>
              <a:rPr sz="800" b="0" i="0">
                <a:solidFill>
                  <a:srgbClr val="555555"/>
                </a:solidFill>
                <a:latin typeface="Open Sans"/>
              </a:rPr>
              <a:t>Launch rockets as a group. Measure the distance it traveled and the time it was in the air. Solve d = v x t for velocity. Which rocket had the highest velocity? Which rocket had the highest average velocity?</a:t>
            </a:r>
          </a:p>
        </p:txBody>
      </p:sp>
      <p:sp>
        <p:nvSpPr>
          <p:cNvPr id="36" name="Rectangle 35"/>
          <p:cNvSpPr/>
          <p:nvPr/>
        </p:nvSpPr>
        <p:spPr>
          <a:xfrm>
            <a:off x="457200" y="6791960"/>
            <a:ext cx="6858000" cy="55905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37" name="TextBox 36"/>
          <p:cNvSpPr txBox="1"/>
          <p:nvPr/>
        </p:nvSpPr>
        <p:spPr>
          <a:xfrm>
            <a:off x="512064" y="6837680"/>
            <a:ext cx="822960" cy="485902"/>
          </a:xfrm>
          <a:prstGeom prst="rect">
            <a:avLst/>
          </a:prstGeom>
          <a:noFill/>
        </p:spPr>
        <p:txBody>
          <a:bodyPr wrap="square" lIns="18288" rIns="18288" tIns="9144" bIns="9144" anchor="t">
            <a:spAutoFit/>
          </a:bodyPr>
          <a:lstStyle/>
          <a:p>
            <a:pPr algn="l"/>
            <a:r>
              <a:rPr sz="900" b="0" i="0">
                <a:solidFill>
                  <a:srgbClr val="2D3142"/>
                </a:solidFill>
                <a:latin typeface="Open Sans"/>
              </a:rPr>
              <a:t>8th Grade</a:t>
            </a:r>
          </a:p>
        </p:txBody>
      </p:sp>
      <p:sp>
        <p:nvSpPr>
          <p:cNvPr id="38" name="TextBox 37"/>
          <p:cNvSpPr txBox="1"/>
          <p:nvPr/>
        </p:nvSpPr>
        <p:spPr>
          <a:xfrm>
            <a:off x="1426464" y="6837680"/>
            <a:ext cx="1554480" cy="48590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Equations</a:t>
            </a:r>
          </a:p>
        </p:txBody>
      </p:sp>
      <p:sp>
        <p:nvSpPr>
          <p:cNvPr id="39" name="TextBox 38"/>
          <p:cNvSpPr txBox="1"/>
          <p:nvPr/>
        </p:nvSpPr>
        <p:spPr>
          <a:xfrm>
            <a:off x="3072384" y="6828536"/>
            <a:ext cx="4206240" cy="50419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Graphing Launch Data</a:t>
            </a:r>
            <a:r>
              <a:rPr sz="700" b="1" i="0">
                <a:solidFill>
                  <a:srgbClr val="E65100"/>
                </a:solidFill>
                <a:latin typeface="Open Sans"/>
              </a:rPr>
              <a:t>  [8.EE]</a:t>
            </a:r>
            <a:r>
              <a:rPr sz="700" b="1" i="0">
                <a:solidFill>
                  <a:srgbClr val="E65100"/>
                </a:solidFill>
                <a:latin typeface="Open Sans"/>
              </a:rPr>
              <a:t>  [8.F]</a:t>
            </a:r>
          </a:p>
          <a:p>
            <a:pPr algn="l">
              <a:lnSpc>
                <a:spcPct val="130000"/>
              </a:lnSpc>
            </a:pPr>
            <a:r>
              <a:rPr sz="800" b="0" i="0">
                <a:solidFill>
                  <a:srgbClr val="555555"/>
                </a:solidFill>
                <a:latin typeface="Open Sans"/>
              </a:rPr>
              <a:t>Plot angle vs. distance on a coordinate plane. Identify the function. Is it linear?</a:t>
            </a:r>
          </a:p>
        </p:txBody>
      </p:sp>
      <p:sp>
        <p:nvSpPr>
          <p:cNvPr id="40" name="TextBox 39"/>
          <p:cNvSpPr txBox="1"/>
          <p:nvPr/>
        </p:nvSpPr>
        <p:spPr>
          <a:xfrm>
            <a:off x="512064" y="7396734"/>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8th Grade</a:t>
            </a:r>
          </a:p>
        </p:txBody>
      </p:sp>
      <p:sp>
        <p:nvSpPr>
          <p:cNvPr id="41" name="TextBox 40"/>
          <p:cNvSpPr txBox="1"/>
          <p:nvPr/>
        </p:nvSpPr>
        <p:spPr>
          <a:xfrm>
            <a:off x="1426464" y="7396734"/>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Functions/Geometry</a:t>
            </a:r>
          </a:p>
        </p:txBody>
      </p:sp>
      <p:sp>
        <p:nvSpPr>
          <p:cNvPr id="42" name="TextBox 41"/>
          <p:cNvSpPr txBox="1"/>
          <p:nvPr/>
        </p:nvSpPr>
        <p:spPr>
          <a:xfrm>
            <a:off x="3072384" y="7387590"/>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Linear Functions of Pressure</a:t>
            </a:r>
            <a:r>
              <a:rPr sz="700" b="1" i="0">
                <a:solidFill>
                  <a:srgbClr val="E65100"/>
                </a:solidFill>
                <a:latin typeface="Open Sans"/>
              </a:rPr>
              <a:t>  [8.F]</a:t>
            </a:r>
          </a:p>
          <a:p>
            <a:pPr algn="l">
              <a:lnSpc>
                <a:spcPct val="130000"/>
              </a:lnSpc>
            </a:pPr>
            <a:r>
              <a:rPr sz="800" b="0" i="0">
                <a:solidFill>
                  <a:srgbClr val="555555"/>
                </a:solidFill>
                <a:latin typeface="Open Sans"/>
              </a:rPr>
              <a:t>Graph distance vs. PSI. Is it a linear function? Find the rate of change and y-intercept. Predict distance at a new PSI, then test your prediction.</a:t>
            </a:r>
          </a:p>
        </p:txBody>
      </p:sp>
      <p:sp>
        <p:nvSpPr>
          <p:cNvPr id="43" name="Rectangle 42"/>
          <p:cNvSpPr/>
          <p:nvPr/>
        </p:nvSpPr>
        <p:spPr>
          <a:xfrm>
            <a:off x="457200" y="8042148"/>
            <a:ext cx="6858000" cy="82321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44" name="TextBox 43"/>
          <p:cNvSpPr txBox="1"/>
          <p:nvPr/>
        </p:nvSpPr>
        <p:spPr>
          <a:xfrm>
            <a:off x="512064" y="8087868"/>
            <a:ext cx="822960" cy="750062"/>
          </a:xfrm>
          <a:prstGeom prst="rect">
            <a:avLst/>
          </a:prstGeom>
          <a:noFill/>
        </p:spPr>
        <p:txBody>
          <a:bodyPr wrap="square" lIns="18288" rIns="18288" tIns="9144" bIns="9144" anchor="t">
            <a:spAutoFit/>
          </a:bodyPr>
          <a:lstStyle/>
          <a:p>
            <a:pPr algn="l"/>
            <a:r>
              <a:rPr sz="900" b="0" i="0">
                <a:solidFill>
                  <a:srgbClr val="2D3142"/>
                </a:solidFill>
                <a:latin typeface="Open Sans"/>
              </a:rPr>
              <a:t>8th Grade</a:t>
            </a:r>
          </a:p>
        </p:txBody>
      </p:sp>
      <p:sp>
        <p:nvSpPr>
          <p:cNvPr id="45" name="TextBox 44"/>
          <p:cNvSpPr txBox="1"/>
          <p:nvPr/>
        </p:nvSpPr>
        <p:spPr>
          <a:xfrm>
            <a:off x="1426464" y="8087868"/>
            <a:ext cx="1554480" cy="75006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Force/Energy</a:t>
            </a:r>
          </a:p>
        </p:txBody>
      </p:sp>
      <p:sp>
        <p:nvSpPr>
          <p:cNvPr id="46" name="TextBox 45"/>
          <p:cNvSpPr txBox="1"/>
          <p:nvPr/>
        </p:nvSpPr>
        <p:spPr>
          <a:xfrm>
            <a:off x="3072384" y="8078724"/>
            <a:ext cx="4206240" cy="76835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Newton's Laws in Action</a:t>
            </a:r>
            <a:r>
              <a:rPr sz="700" b="1" i="0">
                <a:solidFill>
                  <a:srgbClr val="E65100"/>
                </a:solidFill>
                <a:latin typeface="Open Sans"/>
              </a:rPr>
              <a:t>  [S8P3]</a:t>
            </a:r>
          </a:p>
          <a:p>
            <a:pPr algn="l">
              <a:lnSpc>
                <a:spcPct val="130000"/>
              </a:lnSpc>
            </a:pPr>
            <a:r>
              <a:rPr sz="800" b="0" i="0">
                <a:solidFill>
                  <a:srgbClr val="555555"/>
                </a:solidFill>
                <a:latin typeface="Open Sans"/>
              </a:rPr>
              <a:t>Launch the same rocket at different pressures: 20, 40, 60, 80 PSI. Measure distance each time. With mass held constant, how does doubling the launch force change the distance? Plot pressure vs. range and compare to F=ma.</a:t>
            </a:r>
          </a:p>
        </p:txBody>
      </p:sp>
      <p:sp>
        <p:nvSpPr>
          <p:cNvPr id="47" name="TextBox 46"/>
          <p:cNvSpPr txBox="1"/>
          <p:nvPr/>
        </p:nvSpPr>
        <p:spPr>
          <a:xfrm>
            <a:off x="512064" y="8911082"/>
            <a:ext cx="822960" cy="518922"/>
          </a:xfrm>
          <a:prstGeom prst="rect">
            <a:avLst/>
          </a:prstGeom>
          <a:noFill/>
        </p:spPr>
        <p:txBody>
          <a:bodyPr wrap="square" lIns="18288" rIns="18288" tIns="9144" bIns="9144" anchor="t">
            <a:spAutoFit/>
          </a:bodyPr>
          <a:lstStyle/>
          <a:p>
            <a:pPr algn="l"/>
            <a:r>
              <a:rPr sz="900" b="0" i="0">
                <a:solidFill>
                  <a:srgbClr val="2D3142"/>
                </a:solidFill>
                <a:latin typeface="Open Sans"/>
              </a:rPr>
              <a:t>Algebra</a:t>
            </a:r>
          </a:p>
        </p:txBody>
      </p:sp>
      <p:sp>
        <p:nvSpPr>
          <p:cNvPr id="48" name="TextBox 47"/>
          <p:cNvSpPr txBox="1"/>
          <p:nvPr/>
        </p:nvSpPr>
        <p:spPr>
          <a:xfrm>
            <a:off x="1426464" y="8911082"/>
            <a:ext cx="1554480" cy="51892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Linear functions, equations/inequalities, and rate of change</a:t>
            </a:r>
          </a:p>
        </p:txBody>
      </p:sp>
      <p:sp>
        <p:nvSpPr>
          <p:cNvPr id="49" name="TextBox 48"/>
          <p:cNvSpPr txBox="1"/>
          <p:nvPr/>
        </p:nvSpPr>
        <p:spPr>
          <a:xfrm>
            <a:off x="3072384" y="8901938"/>
            <a:ext cx="4206240" cy="53721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Rate of Change</a:t>
            </a:r>
            <a:r>
              <a:rPr sz="700" b="1" i="0">
                <a:solidFill>
                  <a:srgbClr val="E65100"/>
                </a:solidFill>
                <a:latin typeface="Open Sans"/>
              </a:rPr>
              <a:t>  [A.CED]</a:t>
            </a:r>
            <a:r>
              <a:rPr sz="700" b="1" i="0">
                <a:solidFill>
                  <a:srgbClr val="E65100"/>
                </a:solidFill>
                <a:latin typeface="Open Sans"/>
              </a:rPr>
              <a:t>  [F.LE]</a:t>
            </a:r>
          </a:p>
          <a:p>
            <a:pPr algn="l">
              <a:lnSpc>
                <a:spcPct val="130000"/>
              </a:lnSpc>
            </a:pPr>
            <a:r>
              <a:rPr sz="800" b="0" i="0">
                <a:solidFill>
                  <a:srgbClr val="555555"/>
                </a:solidFill>
                <a:latin typeface="Open Sans"/>
              </a:rPr>
              <a:t>Plot pressure vs. distance. Calculate slope as rate of change. Where does the relationship break down?</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457200"/>
            <a:ext cx="6858000" cy="457200"/>
          </a:xfrm>
          <a:prstGeom prst="rect">
            <a:avLst/>
          </a:prstGeom>
          <a:noFill/>
        </p:spPr>
        <p:txBody>
          <a:bodyPr wrap="square" lIns="18288" rIns="18288" tIns="9144" bIns="9144" anchor="t">
            <a:spAutoFit/>
          </a:bodyPr>
          <a:lstStyle/>
          <a:p>
            <a:pPr algn="l"/>
            <a:r>
              <a:rPr sz="2000" b="1" i="0">
                <a:solidFill>
                  <a:srgbClr val="E65100"/>
                </a:solidFill>
                <a:latin typeface="Open Sans"/>
              </a:rPr>
              <a:t>Compressed Air Rockets</a:t>
            </a:r>
          </a:p>
        </p:txBody>
      </p:sp>
      <p:sp>
        <p:nvSpPr>
          <p:cNvPr id="3" name="TextBox 2"/>
          <p:cNvSpPr txBox="1"/>
          <p:nvPr/>
        </p:nvSpPr>
        <p:spPr>
          <a:xfrm>
            <a:off x="457200" y="822960"/>
            <a:ext cx="6858000" cy="274320"/>
          </a:xfrm>
          <a:prstGeom prst="rect">
            <a:avLst/>
          </a:prstGeom>
          <a:noFill/>
        </p:spPr>
        <p:txBody>
          <a:bodyPr wrap="square" lIns="18288" rIns="18288" tIns="9144" bIns="9144" anchor="t">
            <a:spAutoFit/>
          </a:bodyPr>
          <a:lstStyle/>
          <a:p>
            <a:pPr algn="l"/>
            <a:r>
              <a:rPr sz="1000" b="0" i="1">
                <a:solidFill>
                  <a:srgbClr val="666666"/>
                </a:solidFill>
                <a:latin typeface="Open Sans"/>
              </a:rPr>
              <a:t>Grade-level lessons (continued)</a:t>
            </a:r>
          </a:p>
        </p:txBody>
      </p:sp>
      <p:sp>
        <p:nvSpPr>
          <p:cNvPr id="4" name="Rounded Rectangle 3"/>
          <p:cNvSpPr/>
          <p:nvPr/>
        </p:nvSpPr>
        <p:spPr>
          <a:xfrm>
            <a:off x="457200" y="1234440"/>
            <a:ext cx="6858000" cy="292608"/>
          </a:xfrm>
          <a:prstGeom prst="roundRect">
            <a:avLst>
              <a:gd name="adj" fmla="val 0"/>
            </a:avLst>
          </a:prstGeom>
          <a:solidFill>
            <a:srgbClr val="E65100"/>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5" name="TextBox 4"/>
          <p:cNvSpPr txBox="1"/>
          <p:nvPr/>
        </p:nvSpPr>
        <p:spPr>
          <a:xfrm>
            <a:off x="512064" y="1280160"/>
            <a:ext cx="82296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LEVEL</a:t>
            </a:r>
          </a:p>
        </p:txBody>
      </p:sp>
      <p:sp>
        <p:nvSpPr>
          <p:cNvPr id="6" name="TextBox 5"/>
          <p:cNvSpPr txBox="1"/>
          <p:nvPr/>
        </p:nvSpPr>
        <p:spPr>
          <a:xfrm>
            <a:off x="1426464" y="1280160"/>
            <a:ext cx="1554480" cy="237744"/>
          </a:xfrm>
          <a:prstGeom prst="rect">
            <a:avLst/>
          </a:prstGeom>
          <a:noFill/>
        </p:spPr>
        <p:txBody>
          <a:bodyPr wrap="square" lIns="18288" rIns="18288" tIns="9144" bIns="9144" anchor="ctr">
            <a:spAutoFit/>
          </a:bodyPr>
          <a:lstStyle/>
          <a:p>
            <a:pPr algn="l"/>
            <a:r>
              <a:rPr sz="900" b="1" i="0">
                <a:solidFill>
                  <a:srgbClr val="FFFFFF"/>
                </a:solidFill>
                <a:latin typeface="Open Sans"/>
              </a:rPr>
              <a:t>TOPIC</a:t>
            </a:r>
          </a:p>
        </p:txBody>
      </p:sp>
      <p:sp>
        <p:nvSpPr>
          <p:cNvPr id="7" name="TextBox 6"/>
          <p:cNvSpPr txBox="1"/>
          <p:nvPr/>
        </p:nvSpPr>
        <p:spPr>
          <a:xfrm>
            <a:off x="3072384" y="1280160"/>
            <a:ext cx="420624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LESSON</a:t>
            </a:r>
          </a:p>
        </p:txBody>
      </p:sp>
      <p:sp>
        <p:nvSpPr>
          <p:cNvPr id="8" name="Rectangle 7"/>
          <p:cNvSpPr/>
          <p:nvPr/>
        </p:nvSpPr>
        <p:spPr>
          <a:xfrm>
            <a:off x="457200" y="1527048"/>
            <a:ext cx="6858000" cy="59207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9" name="TextBox 8"/>
          <p:cNvSpPr txBox="1"/>
          <p:nvPr/>
        </p:nvSpPr>
        <p:spPr>
          <a:xfrm>
            <a:off x="512064" y="1572768"/>
            <a:ext cx="822960" cy="518922"/>
          </a:xfrm>
          <a:prstGeom prst="rect">
            <a:avLst/>
          </a:prstGeom>
          <a:noFill/>
        </p:spPr>
        <p:txBody>
          <a:bodyPr wrap="square" lIns="18288" rIns="18288" tIns="9144" bIns="9144" anchor="t">
            <a:spAutoFit/>
          </a:bodyPr>
          <a:lstStyle/>
          <a:p>
            <a:pPr algn="l"/>
            <a:r>
              <a:rPr sz="900" b="0" i="0">
                <a:solidFill>
                  <a:srgbClr val="2D3142"/>
                </a:solidFill>
                <a:latin typeface="Open Sans"/>
              </a:rPr>
              <a:t>Algebra</a:t>
            </a:r>
          </a:p>
        </p:txBody>
      </p:sp>
      <p:sp>
        <p:nvSpPr>
          <p:cNvPr id="10" name="TextBox 9"/>
          <p:cNvSpPr txBox="1"/>
          <p:nvPr/>
        </p:nvSpPr>
        <p:spPr>
          <a:xfrm>
            <a:off x="1426464" y="1572768"/>
            <a:ext cx="1554480" cy="51892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Quadratic &amp; Exponential functions, modeling, and data analysis</a:t>
            </a:r>
          </a:p>
        </p:txBody>
      </p:sp>
      <p:sp>
        <p:nvSpPr>
          <p:cNvPr id="11" name="TextBox 10"/>
          <p:cNvSpPr txBox="1"/>
          <p:nvPr/>
        </p:nvSpPr>
        <p:spPr>
          <a:xfrm>
            <a:off x="3072384" y="1563624"/>
            <a:ext cx="4206240" cy="53721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Quadratic Trajectories</a:t>
            </a:r>
            <a:r>
              <a:rPr sz="700" b="1" i="0">
                <a:solidFill>
                  <a:srgbClr val="E65100"/>
                </a:solidFill>
                <a:latin typeface="Open Sans"/>
              </a:rPr>
              <a:t>  [F.IF]</a:t>
            </a:r>
            <a:r>
              <a:rPr sz="700" b="1" i="0">
                <a:solidFill>
                  <a:srgbClr val="E65100"/>
                </a:solidFill>
                <a:latin typeface="Open Sans"/>
              </a:rPr>
              <a:t>  [F.BF]</a:t>
            </a:r>
          </a:p>
          <a:p>
            <a:pPr algn="l">
              <a:lnSpc>
                <a:spcPct val="130000"/>
              </a:lnSpc>
            </a:pPr>
            <a:r>
              <a:rPr sz="800" b="0" i="0">
                <a:solidFill>
                  <a:srgbClr val="555555"/>
                </a:solidFill>
                <a:latin typeface="Open Sans"/>
              </a:rPr>
              <a:t>Model flight path as a parabola. Use height-vs-time data to fit a quadratic. Predict landing distance from the equation.</a:t>
            </a:r>
          </a:p>
        </p:txBody>
      </p:sp>
      <p:sp>
        <p:nvSpPr>
          <p:cNvPr id="12" name="TextBox 11"/>
          <p:cNvSpPr txBox="1"/>
          <p:nvPr/>
        </p:nvSpPr>
        <p:spPr>
          <a:xfrm>
            <a:off x="512064" y="2164842"/>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Geometry</a:t>
            </a:r>
          </a:p>
        </p:txBody>
      </p:sp>
      <p:sp>
        <p:nvSpPr>
          <p:cNvPr id="13" name="TextBox 12"/>
          <p:cNvSpPr txBox="1"/>
          <p:nvPr/>
        </p:nvSpPr>
        <p:spPr>
          <a:xfrm>
            <a:off x="1426464" y="2164842"/>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Right triangle trigonometry, circles, volume, and surface area</a:t>
            </a:r>
          </a:p>
        </p:txBody>
      </p:sp>
      <p:sp>
        <p:nvSpPr>
          <p:cNvPr id="14" name="TextBox 13"/>
          <p:cNvSpPr txBox="1"/>
          <p:nvPr/>
        </p:nvSpPr>
        <p:spPr>
          <a:xfrm>
            <a:off x="3072384" y="2155698"/>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Altitude Tracking with Trig</a:t>
            </a:r>
            <a:r>
              <a:rPr sz="700" b="1" i="0">
                <a:solidFill>
                  <a:srgbClr val="E65100"/>
                </a:solidFill>
                <a:latin typeface="Open Sans"/>
              </a:rPr>
              <a:t>  [G.SRT]</a:t>
            </a:r>
          </a:p>
          <a:p>
            <a:pPr algn="l">
              <a:lnSpc>
                <a:spcPct val="130000"/>
              </a:lnSpc>
            </a:pPr>
            <a:r>
              <a:rPr sz="800" b="0" i="0">
                <a:solidFill>
                  <a:srgbClr val="555555"/>
                </a:solidFill>
                <a:latin typeface="Open Sans"/>
              </a:rPr>
              <a:t>Measure the angle from ground to the rocket at its apex from known distance away from the rocket. Use trigonometry to calculate real altitudes from their launches.</a:t>
            </a:r>
          </a:p>
        </p:txBody>
      </p:sp>
      <p:sp>
        <p:nvSpPr>
          <p:cNvPr id="15" name="Rectangle 14"/>
          <p:cNvSpPr/>
          <p:nvPr/>
        </p:nvSpPr>
        <p:spPr>
          <a:xfrm>
            <a:off x="457200" y="2810256"/>
            <a:ext cx="6858000" cy="74066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6" name="TextBox 15"/>
          <p:cNvSpPr txBox="1"/>
          <p:nvPr/>
        </p:nvSpPr>
        <p:spPr>
          <a:xfrm>
            <a:off x="512064" y="2855976"/>
            <a:ext cx="822960" cy="667512"/>
          </a:xfrm>
          <a:prstGeom prst="rect">
            <a:avLst/>
          </a:prstGeom>
          <a:noFill/>
        </p:spPr>
        <p:txBody>
          <a:bodyPr wrap="square" lIns="18288" rIns="18288" tIns="9144" bIns="9144" anchor="t">
            <a:spAutoFit/>
          </a:bodyPr>
          <a:lstStyle/>
          <a:p>
            <a:pPr algn="l"/>
            <a:r>
              <a:rPr sz="900" b="0" i="0">
                <a:solidFill>
                  <a:srgbClr val="2D3142"/>
                </a:solidFill>
                <a:latin typeface="Open Sans"/>
              </a:rPr>
              <a:t>Advanced Algebra</a:t>
            </a:r>
          </a:p>
        </p:txBody>
      </p:sp>
      <p:sp>
        <p:nvSpPr>
          <p:cNvPr id="17" name="TextBox 16"/>
          <p:cNvSpPr txBox="1"/>
          <p:nvPr/>
        </p:nvSpPr>
        <p:spPr>
          <a:xfrm>
            <a:off x="1426464" y="2855976"/>
            <a:ext cx="1554480" cy="66751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Radical functions, logarithmic modeling, and statistical reasoning</a:t>
            </a:r>
          </a:p>
        </p:txBody>
      </p:sp>
      <p:sp>
        <p:nvSpPr>
          <p:cNvPr id="18" name="TextBox 17"/>
          <p:cNvSpPr txBox="1"/>
          <p:nvPr/>
        </p:nvSpPr>
        <p:spPr>
          <a:xfrm>
            <a:off x="3072384" y="2846832"/>
            <a:ext cx="4206240" cy="68580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Radical Functions for Time of Flight</a:t>
            </a:r>
            <a:r>
              <a:rPr sz="700" b="1" i="0">
                <a:solidFill>
                  <a:srgbClr val="E65100"/>
                </a:solidFill>
                <a:latin typeface="Open Sans"/>
              </a:rPr>
              <a:t>  [F.BF]</a:t>
            </a:r>
          </a:p>
          <a:p>
            <a:pPr algn="l">
              <a:lnSpc>
                <a:spcPct val="130000"/>
              </a:lnSpc>
            </a:pPr>
            <a:r>
              <a:rPr sz="800" b="0" i="0">
                <a:solidFill>
                  <a:srgbClr val="555555"/>
                </a:solidFill>
                <a:latin typeface="Open Sans"/>
              </a:rPr>
              <a:t>Time aloft = sqrt(2h/g). Graph this radical function. Solve for h given t. Verify with real altitude data.</a:t>
            </a:r>
          </a:p>
        </p:txBody>
      </p:sp>
      <p:sp>
        <p:nvSpPr>
          <p:cNvPr id="19" name="TextBox 18"/>
          <p:cNvSpPr txBox="1"/>
          <p:nvPr/>
        </p:nvSpPr>
        <p:spPr>
          <a:xfrm>
            <a:off x="512064" y="3596640"/>
            <a:ext cx="822960" cy="667512"/>
          </a:xfrm>
          <a:prstGeom prst="rect">
            <a:avLst/>
          </a:prstGeom>
          <a:noFill/>
        </p:spPr>
        <p:txBody>
          <a:bodyPr wrap="square" lIns="18288" rIns="18288" tIns="9144" bIns="9144" anchor="t">
            <a:spAutoFit/>
          </a:bodyPr>
          <a:lstStyle/>
          <a:p>
            <a:pPr algn="l"/>
            <a:r>
              <a:rPr sz="900" b="0" i="0">
                <a:solidFill>
                  <a:srgbClr val="2D3142"/>
                </a:solidFill>
                <a:latin typeface="Open Sans"/>
              </a:rPr>
              <a:t>Pre-Calculus</a:t>
            </a:r>
          </a:p>
        </p:txBody>
      </p:sp>
      <p:sp>
        <p:nvSpPr>
          <p:cNvPr id="20" name="TextBox 19"/>
          <p:cNvSpPr txBox="1"/>
          <p:nvPr/>
        </p:nvSpPr>
        <p:spPr>
          <a:xfrm>
            <a:off x="1426464" y="3596640"/>
            <a:ext cx="1554480" cy="66751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Trigonometry, polar coordinates, vectors, and parametric equations</a:t>
            </a:r>
          </a:p>
        </p:txBody>
      </p:sp>
      <p:sp>
        <p:nvSpPr>
          <p:cNvPr id="21" name="TextBox 20"/>
          <p:cNvSpPr txBox="1"/>
          <p:nvPr/>
        </p:nvSpPr>
        <p:spPr>
          <a:xfrm>
            <a:off x="3072384" y="3587496"/>
            <a:ext cx="4206240" cy="68580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Vector Decomposition</a:t>
            </a:r>
            <a:r>
              <a:rPr sz="700" b="1" i="0">
                <a:solidFill>
                  <a:srgbClr val="E65100"/>
                </a:solidFill>
                <a:latin typeface="Open Sans"/>
              </a:rPr>
              <a:t>  [Pre-Calc]</a:t>
            </a:r>
          </a:p>
          <a:p>
            <a:pPr algn="l">
              <a:lnSpc>
                <a:spcPct val="130000"/>
              </a:lnSpc>
            </a:pPr>
            <a:r>
              <a:rPr sz="800" b="0" i="0">
                <a:solidFill>
                  <a:srgbClr val="555555"/>
                </a:solidFill>
                <a:latin typeface="Open Sans"/>
              </a:rPr>
              <a:t>Decompose launch velocity into horizontal and vertical components. Use vectors to predict landing point with wind correction.</a:t>
            </a:r>
          </a:p>
        </p:txBody>
      </p:sp>
      <p:sp>
        <p:nvSpPr>
          <p:cNvPr id="22" name="Rectangle 21"/>
          <p:cNvSpPr/>
          <p:nvPr/>
        </p:nvSpPr>
        <p:spPr>
          <a:xfrm>
            <a:off x="457200" y="4291584"/>
            <a:ext cx="6858000" cy="74066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23" name="TextBox 22"/>
          <p:cNvSpPr txBox="1"/>
          <p:nvPr/>
        </p:nvSpPr>
        <p:spPr>
          <a:xfrm>
            <a:off x="512064" y="4337304"/>
            <a:ext cx="822960" cy="667512"/>
          </a:xfrm>
          <a:prstGeom prst="rect">
            <a:avLst/>
          </a:prstGeom>
          <a:noFill/>
        </p:spPr>
        <p:txBody>
          <a:bodyPr wrap="square" lIns="18288" rIns="18288" tIns="9144" bIns="9144" anchor="t">
            <a:spAutoFit/>
          </a:bodyPr>
          <a:lstStyle/>
          <a:p>
            <a:pPr algn="l"/>
            <a:r>
              <a:rPr sz="900" b="0" i="0">
                <a:solidFill>
                  <a:srgbClr val="2D3142"/>
                </a:solidFill>
                <a:latin typeface="Open Sans"/>
              </a:rPr>
              <a:t>Calculus AB / BC</a:t>
            </a:r>
          </a:p>
        </p:txBody>
      </p:sp>
      <p:sp>
        <p:nvSpPr>
          <p:cNvPr id="24" name="TextBox 23"/>
          <p:cNvSpPr txBox="1"/>
          <p:nvPr/>
        </p:nvSpPr>
        <p:spPr>
          <a:xfrm>
            <a:off x="1426464" y="4337304"/>
            <a:ext cx="1554480" cy="66751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Limits, continuity, differentiation; BC adds parametric/polar/vectors</a:t>
            </a:r>
          </a:p>
        </p:txBody>
      </p:sp>
      <p:sp>
        <p:nvSpPr>
          <p:cNvPr id="25" name="TextBox 24"/>
          <p:cNvSpPr txBox="1"/>
          <p:nvPr/>
        </p:nvSpPr>
        <p:spPr>
          <a:xfrm>
            <a:off x="3072384" y="4328160"/>
            <a:ext cx="4206240" cy="68580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Differentiation of Motion</a:t>
            </a:r>
            <a:r>
              <a:rPr sz="700" b="1" i="0">
                <a:solidFill>
                  <a:srgbClr val="E65100"/>
                </a:solidFill>
                <a:latin typeface="Open Sans"/>
              </a:rPr>
              <a:t>  [AP Calc]</a:t>
            </a:r>
          </a:p>
          <a:p>
            <a:pPr algn="l">
              <a:lnSpc>
                <a:spcPct val="130000"/>
              </a:lnSpc>
            </a:pPr>
            <a:r>
              <a:rPr sz="800" b="0" i="0">
                <a:solidFill>
                  <a:srgbClr val="555555"/>
                </a:solidFill>
                <a:latin typeface="Open Sans"/>
              </a:rPr>
              <a:t>Take video of a launch. Frame-by-frame position gives position s(t). Differentiate to get velocity v(t), then acceleration a(t). Verify gravitational acceleration near apex.</a:t>
            </a:r>
          </a:p>
        </p:txBody>
      </p:sp>
      <p:sp>
        <p:nvSpPr>
          <p:cNvPr id="26" name="TextBox 25"/>
          <p:cNvSpPr txBox="1"/>
          <p:nvPr/>
        </p:nvSpPr>
        <p:spPr>
          <a:xfrm>
            <a:off x="512064" y="5077968"/>
            <a:ext cx="822960" cy="667512"/>
          </a:xfrm>
          <a:prstGeom prst="rect">
            <a:avLst/>
          </a:prstGeom>
          <a:noFill/>
        </p:spPr>
        <p:txBody>
          <a:bodyPr wrap="square" lIns="18288" rIns="18288" tIns="9144" bIns="9144" anchor="t">
            <a:spAutoFit/>
          </a:bodyPr>
          <a:lstStyle/>
          <a:p>
            <a:pPr algn="l"/>
            <a:r>
              <a:rPr sz="900" b="0" i="0">
                <a:solidFill>
                  <a:srgbClr val="2D3142"/>
                </a:solidFill>
                <a:latin typeface="Open Sans"/>
              </a:rPr>
              <a:t>Calculus AB / BC</a:t>
            </a:r>
          </a:p>
        </p:txBody>
      </p:sp>
      <p:sp>
        <p:nvSpPr>
          <p:cNvPr id="27" name="TextBox 26"/>
          <p:cNvSpPr txBox="1"/>
          <p:nvPr/>
        </p:nvSpPr>
        <p:spPr>
          <a:xfrm>
            <a:off x="1426464" y="5077968"/>
            <a:ext cx="1554480" cy="66751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Limits, continuity, differentiation; BC adds parametric/polar/vectors</a:t>
            </a:r>
          </a:p>
        </p:txBody>
      </p:sp>
      <p:sp>
        <p:nvSpPr>
          <p:cNvPr id="28" name="TextBox 27"/>
          <p:cNvSpPr txBox="1"/>
          <p:nvPr/>
        </p:nvSpPr>
        <p:spPr>
          <a:xfrm>
            <a:off x="3072384" y="5068824"/>
            <a:ext cx="4206240" cy="68580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Parametric Flight (BC)</a:t>
            </a:r>
            <a:r>
              <a:rPr sz="700" b="1" i="0">
                <a:solidFill>
                  <a:srgbClr val="E65100"/>
                </a:solidFill>
                <a:latin typeface="Open Sans"/>
              </a:rPr>
              <a:t>  [AP Calc BC]</a:t>
            </a:r>
          </a:p>
          <a:p>
            <a:pPr algn="l">
              <a:lnSpc>
                <a:spcPct val="130000"/>
              </a:lnSpc>
            </a:pPr>
            <a:r>
              <a:rPr sz="800" b="0" i="0">
                <a:solidFill>
                  <a:srgbClr val="555555"/>
                </a:solidFill>
                <a:latin typeface="Open Sans"/>
              </a:rPr>
              <a:t>Flight as parametric equations x(t), y(t). Find dy/dx along the trajectory. Where is dy/dx = 0? Derive arc length integral.</a:t>
            </a:r>
          </a:p>
        </p:txBody>
      </p:sp>
      <p:sp>
        <p:nvSpPr>
          <p:cNvPr id="29" name="Rectangle 28"/>
          <p:cNvSpPr/>
          <p:nvPr/>
        </p:nvSpPr>
        <p:spPr>
          <a:xfrm>
            <a:off x="457200" y="5772912"/>
            <a:ext cx="6858000" cy="59207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30" name="TextBox 29"/>
          <p:cNvSpPr txBox="1"/>
          <p:nvPr/>
        </p:nvSpPr>
        <p:spPr>
          <a:xfrm>
            <a:off x="512064" y="5818632"/>
            <a:ext cx="822960" cy="518922"/>
          </a:xfrm>
          <a:prstGeom prst="rect">
            <a:avLst/>
          </a:prstGeom>
          <a:noFill/>
        </p:spPr>
        <p:txBody>
          <a:bodyPr wrap="square" lIns="18288" rIns="18288" tIns="9144" bIns="9144" anchor="t">
            <a:spAutoFit/>
          </a:bodyPr>
          <a:lstStyle/>
          <a:p>
            <a:pPr algn="l"/>
            <a:r>
              <a:rPr sz="900" b="0" i="0">
                <a:solidFill>
                  <a:srgbClr val="2D3142"/>
                </a:solidFill>
                <a:latin typeface="Open Sans"/>
              </a:rPr>
              <a:t>AP Statistics</a:t>
            </a:r>
          </a:p>
        </p:txBody>
      </p:sp>
      <p:sp>
        <p:nvSpPr>
          <p:cNvPr id="31" name="TextBox 30"/>
          <p:cNvSpPr txBox="1"/>
          <p:nvPr/>
        </p:nvSpPr>
        <p:spPr>
          <a:xfrm>
            <a:off x="1426464" y="5818632"/>
            <a:ext cx="1554480" cy="51892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Data exploration, sampling, experiments, and probability</a:t>
            </a:r>
          </a:p>
        </p:txBody>
      </p:sp>
      <p:sp>
        <p:nvSpPr>
          <p:cNvPr id="32" name="TextBox 31"/>
          <p:cNvSpPr txBox="1"/>
          <p:nvPr/>
        </p:nvSpPr>
        <p:spPr>
          <a:xfrm>
            <a:off x="3072384" y="5809488"/>
            <a:ext cx="4206240" cy="53721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Statistical Launch Analysis</a:t>
            </a:r>
            <a:r>
              <a:rPr sz="700" b="1" i="0">
                <a:solidFill>
                  <a:srgbClr val="E65100"/>
                </a:solidFill>
                <a:latin typeface="Open Sans"/>
              </a:rPr>
              <a:t>  [S.ID]</a:t>
            </a:r>
          </a:p>
          <a:p>
            <a:pPr algn="l">
              <a:lnSpc>
                <a:spcPct val="130000"/>
              </a:lnSpc>
            </a:pPr>
            <a:r>
              <a:rPr sz="800" b="0" i="0">
                <a:solidFill>
                  <a:srgbClr val="555555"/>
                </a:solidFill>
                <a:latin typeface="Open Sans"/>
              </a:rPr>
              <a:t>Collect class launch data. Create scatter plots of angle vs. distance. Find the line of best fit. Identify outliers and explain them.</a:t>
            </a:r>
          </a:p>
        </p:txBody>
      </p:sp>
      <p:sp>
        <p:nvSpPr>
          <p:cNvPr id="33" name="TextBox 32"/>
          <p:cNvSpPr txBox="1"/>
          <p:nvPr/>
        </p:nvSpPr>
        <p:spPr>
          <a:xfrm>
            <a:off x="512064" y="6410706"/>
            <a:ext cx="822960" cy="667512"/>
          </a:xfrm>
          <a:prstGeom prst="rect">
            <a:avLst/>
          </a:prstGeom>
          <a:noFill/>
        </p:spPr>
        <p:txBody>
          <a:bodyPr wrap="square" lIns="18288" rIns="18288" tIns="9144" bIns="9144" anchor="t">
            <a:spAutoFit/>
          </a:bodyPr>
          <a:lstStyle/>
          <a:p>
            <a:pPr algn="l"/>
            <a:r>
              <a:rPr sz="900" b="0" i="0">
                <a:solidFill>
                  <a:srgbClr val="2D3142"/>
                </a:solidFill>
                <a:latin typeface="Open Sans"/>
              </a:rPr>
              <a:t>AP Statistics</a:t>
            </a:r>
          </a:p>
        </p:txBody>
      </p:sp>
      <p:sp>
        <p:nvSpPr>
          <p:cNvPr id="34" name="TextBox 33"/>
          <p:cNvSpPr txBox="1"/>
          <p:nvPr/>
        </p:nvSpPr>
        <p:spPr>
          <a:xfrm>
            <a:off x="1426464" y="6410706"/>
            <a:ext cx="1554480" cy="66751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Random variables, binomial/normal distributions, and statistical inference</a:t>
            </a:r>
          </a:p>
        </p:txBody>
      </p:sp>
      <p:sp>
        <p:nvSpPr>
          <p:cNvPr id="35" name="TextBox 34"/>
          <p:cNvSpPr txBox="1"/>
          <p:nvPr/>
        </p:nvSpPr>
        <p:spPr>
          <a:xfrm>
            <a:off x="3072384" y="6401562"/>
            <a:ext cx="4206240" cy="68580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Confidence Intervals for Distance</a:t>
            </a:r>
            <a:r>
              <a:rPr sz="700" b="1" i="0">
                <a:solidFill>
                  <a:srgbClr val="E65100"/>
                </a:solidFill>
                <a:latin typeface="Open Sans"/>
              </a:rPr>
              <a:t>  [S.IC]</a:t>
            </a:r>
          </a:p>
          <a:p>
            <a:pPr algn="l">
              <a:lnSpc>
                <a:spcPct val="130000"/>
              </a:lnSpc>
            </a:pPr>
            <a:r>
              <a:rPr sz="800" b="0" i="0">
                <a:solidFill>
                  <a:srgbClr val="555555"/>
                </a:solidFill>
                <a:latin typeface="Open Sans"/>
              </a:rPr>
              <a:t>Launch 30 identical rockets. Compute mean distance and build a 95% confidence interval. Does the interval change with sample size? Test your hypothesis.</a:t>
            </a:r>
          </a:p>
        </p:txBody>
      </p:sp>
      <p:sp>
        <p:nvSpPr>
          <p:cNvPr id="36" name="Rectangle 35"/>
          <p:cNvSpPr/>
          <p:nvPr/>
        </p:nvSpPr>
        <p:spPr>
          <a:xfrm>
            <a:off x="457200" y="7105650"/>
            <a:ext cx="6858000" cy="59207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37" name="TextBox 36"/>
          <p:cNvSpPr txBox="1"/>
          <p:nvPr/>
        </p:nvSpPr>
        <p:spPr>
          <a:xfrm>
            <a:off x="512064" y="7151370"/>
            <a:ext cx="822960" cy="518922"/>
          </a:xfrm>
          <a:prstGeom prst="rect">
            <a:avLst/>
          </a:prstGeom>
          <a:noFill/>
        </p:spPr>
        <p:txBody>
          <a:bodyPr wrap="square" lIns="18288" rIns="18288" tIns="9144" bIns="9144" anchor="t">
            <a:spAutoFit/>
          </a:bodyPr>
          <a:lstStyle/>
          <a:p>
            <a:pPr algn="l"/>
            <a:r>
              <a:rPr sz="900" b="0" i="0">
                <a:solidFill>
                  <a:srgbClr val="2D3142"/>
                </a:solidFill>
                <a:latin typeface="Open Sans"/>
              </a:rPr>
              <a:t>Physics</a:t>
            </a:r>
          </a:p>
        </p:txBody>
      </p:sp>
      <p:sp>
        <p:nvSpPr>
          <p:cNvPr id="38" name="TextBox 37"/>
          <p:cNvSpPr txBox="1"/>
          <p:nvPr/>
        </p:nvSpPr>
        <p:spPr>
          <a:xfrm>
            <a:off x="1426464" y="7151370"/>
            <a:ext cx="1554480" cy="51892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Kinematics (motion), Newton's Laws, gravity, and energy</a:t>
            </a:r>
          </a:p>
        </p:txBody>
      </p:sp>
      <p:sp>
        <p:nvSpPr>
          <p:cNvPr id="39" name="TextBox 38"/>
          <p:cNvSpPr txBox="1"/>
          <p:nvPr/>
        </p:nvSpPr>
        <p:spPr>
          <a:xfrm>
            <a:off x="3072384" y="7142226"/>
            <a:ext cx="4206240" cy="53721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Projectile Motion Lab</a:t>
            </a:r>
            <a:r>
              <a:rPr sz="700" b="1" i="0">
                <a:solidFill>
                  <a:srgbClr val="E65100"/>
                </a:solidFill>
                <a:latin typeface="Open Sans"/>
              </a:rPr>
              <a:t>  [SP1]</a:t>
            </a:r>
            <a:r>
              <a:rPr sz="700" b="1" i="0">
                <a:solidFill>
                  <a:srgbClr val="E65100"/>
                </a:solidFill>
                <a:latin typeface="Open Sans"/>
              </a:rPr>
              <a:t>  [SP2]</a:t>
            </a:r>
          </a:p>
          <a:p>
            <a:pPr algn="l">
              <a:lnSpc>
                <a:spcPct val="130000"/>
              </a:lnSpc>
            </a:pPr>
            <a:r>
              <a:rPr sz="800" b="0" i="0">
                <a:solidFill>
                  <a:srgbClr val="555555"/>
                </a:solidFill>
                <a:latin typeface="Open Sans"/>
              </a:rPr>
              <a:t>Full kinematics lab: measure launch velocity, decompose into vector components, predict range and max height, verify with real data.</a:t>
            </a:r>
          </a:p>
        </p:txBody>
      </p:sp>
      <p:sp>
        <p:nvSpPr>
          <p:cNvPr id="40" name="TextBox 39"/>
          <p:cNvSpPr txBox="1"/>
          <p:nvPr/>
        </p:nvSpPr>
        <p:spPr>
          <a:xfrm>
            <a:off x="512064" y="7743444"/>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AP Physics 1</a:t>
            </a:r>
          </a:p>
        </p:txBody>
      </p:sp>
      <p:sp>
        <p:nvSpPr>
          <p:cNvPr id="41" name="TextBox 40"/>
          <p:cNvSpPr txBox="1"/>
          <p:nvPr/>
        </p:nvSpPr>
        <p:spPr>
          <a:xfrm>
            <a:off x="1426464" y="7743444"/>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Kinematics, Dynamics, Circular motion, and Gravitation</a:t>
            </a:r>
          </a:p>
        </p:txBody>
      </p:sp>
      <p:sp>
        <p:nvSpPr>
          <p:cNvPr id="42" name="TextBox 41"/>
          <p:cNvSpPr txBox="1"/>
          <p:nvPr/>
        </p:nvSpPr>
        <p:spPr>
          <a:xfrm>
            <a:off x="3072384" y="7734300"/>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Complementary Angles Challenge</a:t>
            </a:r>
            <a:r>
              <a:rPr sz="700" b="1" i="0">
                <a:solidFill>
                  <a:srgbClr val="E65100"/>
                </a:solidFill>
                <a:latin typeface="Open Sans"/>
              </a:rPr>
              <a:t>  [AP 1 Units 1-3]</a:t>
            </a:r>
          </a:p>
          <a:p>
            <a:pPr algn="l">
              <a:lnSpc>
                <a:spcPct val="130000"/>
              </a:lnSpc>
            </a:pPr>
            <a:r>
              <a:rPr sz="800" b="0" i="0">
                <a:solidFill>
                  <a:srgbClr val="555555"/>
                </a:solidFill>
                <a:latin typeface="Open Sans"/>
              </a:rPr>
              <a:t>Find two angles (15+ degrees apart) that land at the same distance. Prove complementary angles yield equal range using kinematic equations.</a:t>
            </a:r>
          </a:p>
        </p:txBody>
      </p:sp>
      <p:sp>
        <p:nvSpPr>
          <p:cNvPr id="43" name="Rectangle 42"/>
          <p:cNvSpPr/>
          <p:nvPr/>
        </p:nvSpPr>
        <p:spPr>
          <a:xfrm>
            <a:off x="457200" y="8388858"/>
            <a:ext cx="6858000" cy="59207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44" name="TextBox 43"/>
          <p:cNvSpPr txBox="1"/>
          <p:nvPr/>
        </p:nvSpPr>
        <p:spPr>
          <a:xfrm>
            <a:off x="512064" y="8434578"/>
            <a:ext cx="822960" cy="518922"/>
          </a:xfrm>
          <a:prstGeom prst="rect">
            <a:avLst/>
          </a:prstGeom>
          <a:noFill/>
        </p:spPr>
        <p:txBody>
          <a:bodyPr wrap="square" lIns="18288" rIns="18288" tIns="9144" bIns="9144" anchor="t">
            <a:spAutoFit/>
          </a:bodyPr>
          <a:lstStyle/>
          <a:p>
            <a:pPr algn="l"/>
            <a:r>
              <a:rPr sz="900" b="0" i="0">
                <a:solidFill>
                  <a:srgbClr val="2D3142"/>
                </a:solidFill>
                <a:latin typeface="Open Sans"/>
              </a:rPr>
              <a:t>AP Physics C</a:t>
            </a:r>
          </a:p>
        </p:txBody>
      </p:sp>
      <p:sp>
        <p:nvSpPr>
          <p:cNvPr id="45" name="TextBox 44"/>
          <p:cNvSpPr txBox="1"/>
          <p:nvPr/>
        </p:nvSpPr>
        <p:spPr>
          <a:xfrm>
            <a:off x="1426464" y="8434578"/>
            <a:ext cx="1554480" cy="51892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(Calculus-based) Mechanics, Kinematics, and Force</a:t>
            </a:r>
          </a:p>
        </p:txBody>
      </p:sp>
      <p:sp>
        <p:nvSpPr>
          <p:cNvPr id="46" name="TextBox 45"/>
          <p:cNvSpPr txBox="1"/>
          <p:nvPr/>
        </p:nvSpPr>
        <p:spPr>
          <a:xfrm>
            <a:off x="3072384" y="8425434"/>
            <a:ext cx="4206240" cy="53721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Calculus-Based Flight Analysis</a:t>
            </a:r>
            <a:r>
              <a:rPr sz="700" b="1" i="0">
                <a:solidFill>
                  <a:srgbClr val="E65100"/>
                </a:solidFill>
                <a:latin typeface="Open Sans"/>
              </a:rPr>
              <a:t>  [AP C Mech]</a:t>
            </a:r>
          </a:p>
          <a:p>
            <a:pPr algn="l">
              <a:lnSpc>
                <a:spcPct val="130000"/>
              </a:lnSpc>
            </a:pPr>
            <a:r>
              <a:rPr sz="800" b="0" i="0">
                <a:solidFill>
                  <a:srgbClr val="555555"/>
                </a:solidFill>
                <a:latin typeface="Open Sans"/>
              </a:rPr>
              <a:t>Derive the trajectory equation from F=ma. Account for drag as a velocity-dependent force. Compare ideal vs. real flight data.</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457200"/>
            <a:ext cx="6858000" cy="457200"/>
          </a:xfrm>
          <a:prstGeom prst="rect">
            <a:avLst/>
          </a:prstGeom>
          <a:noFill/>
        </p:spPr>
        <p:txBody>
          <a:bodyPr wrap="square" lIns="18288" rIns="18288" tIns="9144" bIns="9144" anchor="t">
            <a:spAutoFit/>
          </a:bodyPr>
          <a:lstStyle/>
          <a:p>
            <a:pPr algn="l"/>
            <a:r>
              <a:rPr sz="2000" b="1" i="0">
                <a:solidFill>
                  <a:srgbClr val="E65100"/>
                </a:solidFill>
                <a:latin typeface="Open Sans"/>
              </a:rPr>
              <a:t>Compressed Air Rockets</a:t>
            </a:r>
          </a:p>
        </p:txBody>
      </p:sp>
      <p:sp>
        <p:nvSpPr>
          <p:cNvPr id="3" name="TextBox 2"/>
          <p:cNvSpPr txBox="1"/>
          <p:nvPr/>
        </p:nvSpPr>
        <p:spPr>
          <a:xfrm>
            <a:off x="457200" y="822960"/>
            <a:ext cx="6858000" cy="274320"/>
          </a:xfrm>
          <a:prstGeom prst="rect">
            <a:avLst/>
          </a:prstGeom>
          <a:noFill/>
        </p:spPr>
        <p:txBody>
          <a:bodyPr wrap="square" lIns="18288" rIns="18288" tIns="9144" bIns="9144" anchor="t">
            <a:spAutoFit/>
          </a:bodyPr>
          <a:lstStyle/>
          <a:p>
            <a:pPr algn="l"/>
            <a:r>
              <a:rPr sz="1000" b="0" i="1">
                <a:solidFill>
                  <a:srgbClr val="666666"/>
                </a:solidFill>
                <a:latin typeface="Open Sans"/>
              </a:rPr>
              <a:t>Grade-level lessons (continued)</a:t>
            </a:r>
          </a:p>
        </p:txBody>
      </p:sp>
      <p:sp>
        <p:nvSpPr>
          <p:cNvPr id="4" name="Rounded Rectangle 3"/>
          <p:cNvSpPr/>
          <p:nvPr/>
        </p:nvSpPr>
        <p:spPr>
          <a:xfrm>
            <a:off x="457200" y="1234440"/>
            <a:ext cx="6858000" cy="292608"/>
          </a:xfrm>
          <a:prstGeom prst="roundRect">
            <a:avLst>
              <a:gd name="adj" fmla="val 0"/>
            </a:avLst>
          </a:prstGeom>
          <a:solidFill>
            <a:srgbClr val="E65100"/>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5" name="TextBox 4"/>
          <p:cNvSpPr txBox="1"/>
          <p:nvPr/>
        </p:nvSpPr>
        <p:spPr>
          <a:xfrm>
            <a:off x="512064" y="1280160"/>
            <a:ext cx="82296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LEVEL</a:t>
            </a:r>
          </a:p>
        </p:txBody>
      </p:sp>
      <p:sp>
        <p:nvSpPr>
          <p:cNvPr id="6" name="TextBox 5"/>
          <p:cNvSpPr txBox="1"/>
          <p:nvPr/>
        </p:nvSpPr>
        <p:spPr>
          <a:xfrm>
            <a:off x="1426464" y="1280160"/>
            <a:ext cx="1554480" cy="237744"/>
          </a:xfrm>
          <a:prstGeom prst="rect">
            <a:avLst/>
          </a:prstGeom>
          <a:noFill/>
        </p:spPr>
        <p:txBody>
          <a:bodyPr wrap="square" lIns="18288" rIns="18288" tIns="9144" bIns="9144" anchor="ctr">
            <a:spAutoFit/>
          </a:bodyPr>
          <a:lstStyle/>
          <a:p>
            <a:pPr algn="l"/>
            <a:r>
              <a:rPr sz="900" b="1" i="0">
                <a:solidFill>
                  <a:srgbClr val="FFFFFF"/>
                </a:solidFill>
                <a:latin typeface="Open Sans"/>
              </a:rPr>
              <a:t>TOPIC</a:t>
            </a:r>
          </a:p>
        </p:txBody>
      </p:sp>
      <p:sp>
        <p:nvSpPr>
          <p:cNvPr id="7" name="TextBox 6"/>
          <p:cNvSpPr txBox="1"/>
          <p:nvPr/>
        </p:nvSpPr>
        <p:spPr>
          <a:xfrm>
            <a:off x="3072384" y="1280160"/>
            <a:ext cx="420624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LESSON</a:t>
            </a:r>
          </a:p>
        </p:txBody>
      </p:sp>
      <p:sp>
        <p:nvSpPr>
          <p:cNvPr id="8" name="Rectangle 7"/>
          <p:cNvSpPr/>
          <p:nvPr/>
        </p:nvSpPr>
        <p:spPr>
          <a:xfrm>
            <a:off x="457200" y="1527048"/>
            <a:ext cx="6858000" cy="82321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9" name="TextBox 8"/>
          <p:cNvSpPr txBox="1"/>
          <p:nvPr/>
        </p:nvSpPr>
        <p:spPr>
          <a:xfrm>
            <a:off x="512064" y="1572768"/>
            <a:ext cx="822960" cy="750062"/>
          </a:xfrm>
          <a:prstGeom prst="rect">
            <a:avLst/>
          </a:prstGeom>
          <a:noFill/>
        </p:spPr>
        <p:txBody>
          <a:bodyPr wrap="square" lIns="18288" rIns="18288" tIns="9144" bIns="9144" anchor="t">
            <a:spAutoFit/>
          </a:bodyPr>
          <a:lstStyle/>
          <a:p>
            <a:pPr algn="l"/>
            <a:r>
              <a:rPr sz="900" b="0" i="0">
                <a:solidFill>
                  <a:srgbClr val="2D3142"/>
                </a:solidFill>
                <a:latin typeface="Open Sans"/>
              </a:rPr>
              <a:t>AP Physics C</a:t>
            </a:r>
          </a:p>
        </p:txBody>
      </p:sp>
      <p:sp>
        <p:nvSpPr>
          <p:cNvPr id="10" name="TextBox 9"/>
          <p:cNvSpPr txBox="1"/>
          <p:nvPr/>
        </p:nvSpPr>
        <p:spPr>
          <a:xfrm>
            <a:off x="1426464" y="1572768"/>
            <a:ext cx="1554480" cy="75006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(Calculus-based) Mechanics, Kinematics, and Force</a:t>
            </a:r>
          </a:p>
        </p:txBody>
      </p:sp>
      <p:sp>
        <p:nvSpPr>
          <p:cNvPr id="11" name="TextBox 10"/>
          <p:cNvSpPr txBox="1"/>
          <p:nvPr/>
        </p:nvSpPr>
        <p:spPr>
          <a:xfrm>
            <a:off x="3072384" y="1563624"/>
            <a:ext cx="4206240" cy="76835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Volumetric Flow Rate</a:t>
            </a:r>
            <a:r>
              <a:rPr sz="700" b="1" i="0">
                <a:solidFill>
                  <a:srgbClr val="E65100"/>
                </a:solidFill>
                <a:latin typeface="Open Sans"/>
              </a:rPr>
              <a:t>  [AP C Mech]</a:t>
            </a:r>
          </a:p>
          <a:p>
            <a:pPr algn="l">
              <a:lnSpc>
                <a:spcPct val="130000"/>
              </a:lnSpc>
            </a:pPr>
            <a:r>
              <a:rPr sz="800" b="0" i="0">
                <a:solidFill>
                  <a:srgbClr val="555555"/>
                </a:solidFill>
                <a:latin typeface="Open Sans"/>
              </a:rPr>
              <a:t>Wire an Arduino relay to the launch valve and time how long it takes to bleed the pressure chamber dry. Model dP/dt as pressure-dependent flow, integrate to recover P(t), and solve for the volumetric flow rate Q(t). Does the calculus match the Arduino's timer?</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457200"/>
            <a:ext cx="4754880" cy="502920"/>
          </a:xfrm>
          <a:prstGeom prst="rect">
            <a:avLst/>
          </a:prstGeom>
          <a:noFill/>
        </p:spPr>
        <p:txBody>
          <a:bodyPr wrap="square" lIns="18288" rIns="18288" tIns="9144" bIns="9144" anchor="t">
            <a:spAutoFit/>
          </a:bodyPr>
          <a:lstStyle/>
          <a:p>
            <a:pPr algn="l"/>
            <a:r>
              <a:rPr sz="2400" b="1" i="0">
                <a:solidFill>
                  <a:srgbClr val="E65100"/>
                </a:solidFill>
                <a:latin typeface="Open Sans"/>
              </a:rPr>
              <a:t>Powered Paper Planes</a:t>
            </a:r>
          </a:p>
        </p:txBody>
      </p:sp>
      <p:sp>
        <p:nvSpPr>
          <p:cNvPr id="3" name="Rounded Rectangle 2"/>
          <p:cNvSpPr/>
          <p:nvPr/>
        </p:nvSpPr>
        <p:spPr>
          <a:xfrm>
            <a:off x="5303520" y="502920"/>
            <a:ext cx="2011680" cy="292608"/>
          </a:xfrm>
          <a:prstGeom prst="roundRect">
            <a:avLst>
              <a:gd name="adj" fmla="val 40000"/>
            </a:avLst>
          </a:prstGeom>
          <a:solidFill>
            <a:srgbClr val="E65100"/>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4" name="TextBox 3"/>
          <p:cNvSpPr txBox="1"/>
          <p:nvPr/>
        </p:nvSpPr>
        <p:spPr>
          <a:xfrm>
            <a:off x="5303520" y="530352"/>
            <a:ext cx="2011680" cy="237744"/>
          </a:xfrm>
          <a:prstGeom prst="rect">
            <a:avLst/>
          </a:prstGeom>
          <a:noFill/>
        </p:spPr>
        <p:txBody>
          <a:bodyPr wrap="square" lIns="18288" rIns="18288" tIns="9144" bIns="9144" anchor="ctr">
            <a:spAutoFit/>
          </a:bodyPr>
          <a:lstStyle/>
          <a:p>
            <a:pPr algn="ctr"/>
            <a:r>
              <a:rPr sz="800" b="1" i="0">
                <a:solidFill>
                  <a:srgbClr val="FFFFFF"/>
                </a:solidFill>
                <a:latin typeface="Open Sans"/>
              </a:rPr>
              <a:t>Rockets &amp; Flight</a:t>
            </a:r>
          </a:p>
        </p:txBody>
      </p:sp>
      <p:pic>
        <p:nvPicPr>
          <p:cNvPr id="5" name="Picture 4" descr="powered-paper-planes.jpg"/>
          <p:cNvPicPr>
            <a:picLocks noChangeAspect="1"/>
          </p:cNvPicPr>
          <p:nvPr/>
        </p:nvPicPr>
        <p:blipFill>
          <a:blip r:embed="rId2"/>
          <a:stretch>
            <a:fillRect/>
          </a:stretch>
        </p:blipFill>
        <p:spPr>
          <a:xfrm>
            <a:off x="457200" y="1005840"/>
            <a:ext cx="6858000" cy="2286000"/>
          </a:xfrm>
          <a:prstGeom prst="roundRect">
            <a:avLst>
              <a:gd name="adj" fmla="val 4000"/>
            </a:avLst>
          </a:prstGeom>
        </p:spPr>
      </p:pic>
      <p:sp>
        <p:nvSpPr>
          <p:cNvPr id="6" name="TextBox 5"/>
          <p:cNvSpPr txBox="1"/>
          <p:nvPr/>
        </p:nvSpPr>
        <p:spPr>
          <a:xfrm>
            <a:off x="457200" y="3383280"/>
            <a:ext cx="6858000" cy="640080"/>
          </a:xfrm>
          <a:prstGeom prst="rect">
            <a:avLst/>
          </a:prstGeom>
          <a:noFill/>
        </p:spPr>
        <p:txBody>
          <a:bodyPr wrap="square" lIns="36576" rIns="36576" tIns="18288" bIns="18288" anchor="t">
            <a:spAutoFit/>
          </a:bodyPr>
          <a:lstStyle/>
          <a:p>
            <a:pPr algn="l">
              <a:lnSpc>
                <a:spcPct val="140000"/>
              </a:lnSpc>
            </a:pPr>
            <a:r>
              <a:rPr sz="1300" b="0" i="1">
                <a:solidFill>
                  <a:srgbClr val="2D3142"/>
                </a:solidFill>
                <a:latin typeface="Open Sans"/>
              </a:rPr>
              <a:t>Transform ordinary paper planes into motorized flying machines!</a:t>
            </a:r>
          </a:p>
        </p:txBody>
      </p:sp>
      <p:sp>
        <p:nvSpPr>
          <p:cNvPr id="7" name="Rounded Rectangle 6"/>
          <p:cNvSpPr/>
          <p:nvPr/>
        </p:nvSpPr>
        <p:spPr>
          <a:xfrm>
            <a:off x="457200" y="4160520"/>
            <a:ext cx="5760720" cy="1056640"/>
          </a:xfrm>
          <a:prstGeom prst="roundRect">
            <a:avLst>
              <a:gd name="adj" fmla="val 5000"/>
            </a:avLst>
          </a:prstGeom>
          <a:solidFill>
            <a:srgbClr val="F8F9FA"/>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8" name="Rectangle 7"/>
          <p:cNvSpPr/>
          <p:nvPr/>
        </p:nvSpPr>
        <p:spPr>
          <a:xfrm>
            <a:off x="457200" y="4160520"/>
            <a:ext cx="36576" cy="1056640"/>
          </a:xfrm>
          <a:prstGeom prst="rect">
            <a:avLst/>
          </a:prstGeom>
          <a:solidFill>
            <a:srgbClr val="E65100"/>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9" name="TextBox 8"/>
          <p:cNvSpPr txBox="1"/>
          <p:nvPr/>
        </p:nvSpPr>
        <p:spPr>
          <a:xfrm>
            <a:off x="566928" y="4233672"/>
            <a:ext cx="5596128" cy="965199"/>
          </a:xfrm>
          <a:prstGeom prst="rect">
            <a:avLst/>
          </a:prstGeom>
          <a:noFill/>
        </p:spPr>
        <p:txBody>
          <a:bodyPr wrap="square" lIns="36576" rIns="36576" tIns="18288" bIns="18288" anchor="t">
            <a:spAutoFit/>
          </a:bodyPr>
          <a:lstStyle/>
          <a:p>
            <a:pPr algn="l">
              <a:lnSpc>
                <a:spcPct val="130000"/>
              </a:lnSpc>
            </a:pPr>
            <a:r>
              <a:rPr sz="1100" b="1" i="0">
                <a:solidFill>
                  <a:srgbClr val="E65100"/>
                </a:solidFill>
                <a:latin typeface="Open Sans"/>
              </a:rPr>
              <a:t>Take-home: </a:t>
            </a:r>
            <a:r>
              <a:rPr sz="1100" b="0" i="0">
                <a:solidFill>
                  <a:srgbClr val="2D3142"/>
                </a:solidFill>
                <a:latin typeface="Open Sans"/>
              </a:rPr>
              <a:t>Their paper planes plus the capacitor, charging resistor, and motor that power them</a:t>
            </a:r>
          </a:p>
          <a:p>
            <a:pPr algn="l">
              <a:lnSpc>
                <a:spcPct val="130000"/>
              </a:lnSpc>
            </a:pPr>
            <a:r>
              <a:rPr sz="1100" b="1" i="0">
                <a:solidFill>
                  <a:srgbClr val="E65100"/>
                </a:solidFill>
                <a:latin typeface="Open Sans"/>
              </a:rPr>
              <a:t>Space needed: </a:t>
            </a:r>
            <a:r>
              <a:rPr sz="1100" b="0" i="0">
                <a:solidFill>
                  <a:srgbClr val="2D3142"/>
                </a:solidFill>
                <a:latin typeface="Open Sans"/>
              </a:rPr>
              <a:t>Gym, cafeteria, or large classroom</a:t>
            </a:r>
          </a:p>
          <a:p>
            <a:pPr algn="l">
              <a:lnSpc>
                <a:spcPct val="130000"/>
              </a:lnSpc>
            </a:pPr>
            <a:r>
              <a:rPr sz="1100" b="1" i="0">
                <a:solidFill>
                  <a:srgbClr val="E65100"/>
                </a:solidFill>
                <a:latin typeface="Open Sans"/>
              </a:rPr>
              <a:t>Online: </a:t>
            </a:r>
            <a:r>
              <a:rPr sz="1000" b="0" i="0">
                <a:solidFill>
                  <a:srgbClr val="E65100"/>
                </a:solidFill>
                <a:latin typeface="Courier New"/>
              </a:rPr>
              <a:t>/programs/powered-paper-planes/</a:t>
            </a:r>
          </a:p>
        </p:txBody>
      </p:sp>
      <p:pic>
        <p:nvPicPr>
          <p:cNvPr id="10" name="Picture 9" descr="powered-paper-planes.png"/>
          <p:cNvPicPr>
            <a:picLocks noChangeAspect="1"/>
          </p:cNvPicPr>
          <p:nvPr/>
        </p:nvPicPr>
        <p:blipFill>
          <a:blip r:embed="rId3"/>
          <a:stretch>
            <a:fillRect/>
          </a:stretch>
        </p:blipFill>
        <p:spPr>
          <a:xfrm>
            <a:off x="6400800" y="4160520"/>
            <a:ext cx="914400" cy="914400"/>
          </a:xfrm>
          <a:prstGeom prst="rect">
            <a:avLst/>
          </a:prstGeom>
        </p:spPr>
      </p:pic>
      <p:sp>
        <p:nvSpPr>
          <p:cNvPr id="11" name="TextBox 10"/>
          <p:cNvSpPr txBox="1"/>
          <p:nvPr/>
        </p:nvSpPr>
        <p:spPr>
          <a:xfrm>
            <a:off x="6400800" y="5093207"/>
            <a:ext cx="914400" cy="228600"/>
          </a:xfrm>
          <a:prstGeom prst="rect">
            <a:avLst/>
          </a:prstGeom>
          <a:noFill/>
        </p:spPr>
        <p:txBody>
          <a:bodyPr wrap="square" lIns="18288" rIns="18288" tIns="9144" bIns="9144" anchor="t">
            <a:spAutoFit/>
          </a:bodyPr>
          <a:lstStyle/>
          <a:p>
            <a:pPr algn="ctr"/>
            <a:r>
              <a:rPr sz="700" b="0" i="0">
                <a:solidFill>
                  <a:srgbClr val="666666"/>
                </a:solidFill>
                <a:latin typeface="Courier New"/>
              </a:rPr>
              <a:t>powered-paper-</a:t>
            </a:r>
          </a:p>
        </p:txBody>
      </p:sp>
      <p:sp>
        <p:nvSpPr>
          <p:cNvPr id="12" name="Rounded Rectangle 11"/>
          <p:cNvSpPr/>
          <p:nvPr/>
        </p:nvSpPr>
        <p:spPr>
          <a:xfrm>
            <a:off x="457200" y="5400039"/>
            <a:ext cx="6858000" cy="292608"/>
          </a:xfrm>
          <a:prstGeom prst="roundRect">
            <a:avLst>
              <a:gd name="adj" fmla="val 0"/>
            </a:avLst>
          </a:prstGeom>
          <a:solidFill>
            <a:srgbClr val="E65100"/>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3" name="TextBox 12"/>
          <p:cNvSpPr txBox="1"/>
          <p:nvPr/>
        </p:nvSpPr>
        <p:spPr>
          <a:xfrm>
            <a:off x="512064" y="5445759"/>
            <a:ext cx="82296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LEVEL</a:t>
            </a:r>
          </a:p>
        </p:txBody>
      </p:sp>
      <p:sp>
        <p:nvSpPr>
          <p:cNvPr id="14" name="TextBox 13"/>
          <p:cNvSpPr txBox="1"/>
          <p:nvPr/>
        </p:nvSpPr>
        <p:spPr>
          <a:xfrm>
            <a:off x="1426464" y="5445759"/>
            <a:ext cx="1554480" cy="237744"/>
          </a:xfrm>
          <a:prstGeom prst="rect">
            <a:avLst/>
          </a:prstGeom>
          <a:noFill/>
        </p:spPr>
        <p:txBody>
          <a:bodyPr wrap="square" lIns="18288" rIns="18288" tIns="9144" bIns="9144" anchor="ctr">
            <a:spAutoFit/>
          </a:bodyPr>
          <a:lstStyle/>
          <a:p>
            <a:pPr algn="l"/>
            <a:r>
              <a:rPr sz="900" b="1" i="0">
                <a:solidFill>
                  <a:srgbClr val="FFFFFF"/>
                </a:solidFill>
                <a:latin typeface="Open Sans"/>
              </a:rPr>
              <a:t>TOPIC</a:t>
            </a:r>
          </a:p>
        </p:txBody>
      </p:sp>
      <p:sp>
        <p:nvSpPr>
          <p:cNvPr id="15" name="TextBox 14"/>
          <p:cNvSpPr txBox="1"/>
          <p:nvPr/>
        </p:nvSpPr>
        <p:spPr>
          <a:xfrm>
            <a:off x="3072384" y="5445759"/>
            <a:ext cx="420624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LESSON</a:t>
            </a:r>
          </a:p>
        </p:txBody>
      </p:sp>
      <p:sp>
        <p:nvSpPr>
          <p:cNvPr id="16" name="Rectangle 15"/>
          <p:cNvSpPr/>
          <p:nvPr/>
        </p:nvSpPr>
        <p:spPr>
          <a:xfrm>
            <a:off x="457200" y="5692648"/>
            <a:ext cx="6858000" cy="69113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7" name="TextBox 16"/>
          <p:cNvSpPr txBox="1"/>
          <p:nvPr/>
        </p:nvSpPr>
        <p:spPr>
          <a:xfrm>
            <a:off x="512064" y="5738368"/>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4th Grade</a:t>
            </a:r>
          </a:p>
        </p:txBody>
      </p:sp>
      <p:sp>
        <p:nvSpPr>
          <p:cNvPr id="18" name="TextBox 17"/>
          <p:cNvSpPr txBox="1"/>
          <p:nvPr/>
        </p:nvSpPr>
        <p:spPr>
          <a:xfrm>
            <a:off x="1426464" y="5738368"/>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Geometry</a:t>
            </a:r>
          </a:p>
        </p:txBody>
      </p:sp>
      <p:sp>
        <p:nvSpPr>
          <p:cNvPr id="19" name="TextBox 18"/>
          <p:cNvSpPr txBox="1"/>
          <p:nvPr/>
        </p:nvSpPr>
        <p:spPr>
          <a:xfrm>
            <a:off x="3072384" y="5729224"/>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Angle of Attack</a:t>
            </a:r>
            <a:r>
              <a:rPr sz="700" b="1" i="0">
                <a:solidFill>
                  <a:srgbClr val="E65100"/>
                </a:solidFill>
                <a:latin typeface="Open Sans"/>
              </a:rPr>
              <a:t>  [4.G]</a:t>
            </a:r>
          </a:p>
          <a:p>
            <a:pPr algn="l">
              <a:lnSpc>
                <a:spcPct val="130000"/>
              </a:lnSpc>
            </a:pPr>
            <a:r>
              <a:rPr sz="800" b="0" i="0">
                <a:solidFill>
                  <a:srgbClr val="555555"/>
                </a:solidFill>
                <a:latin typeface="Open Sans"/>
              </a:rPr>
              <a:t>Bend the ailerons and rudder to different angles. Measure each angle with a protractor. Which angles make the plane climb, dive, turn, or fly level?</a:t>
            </a:r>
          </a:p>
        </p:txBody>
      </p:sp>
      <p:sp>
        <p:nvSpPr>
          <p:cNvPr id="20" name="TextBox 19"/>
          <p:cNvSpPr txBox="1"/>
          <p:nvPr/>
        </p:nvSpPr>
        <p:spPr>
          <a:xfrm>
            <a:off x="512064" y="6429502"/>
            <a:ext cx="822960" cy="750062"/>
          </a:xfrm>
          <a:prstGeom prst="rect">
            <a:avLst/>
          </a:prstGeom>
          <a:noFill/>
        </p:spPr>
        <p:txBody>
          <a:bodyPr wrap="square" lIns="18288" rIns="18288" tIns="9144" bIns="9144" anchor="t">
            <a:spAutoFit/>
          </a:bodyPr>
          <a:lstStyle/>
          <a:p>
            <a:pPr algn="l"/>
            <a:r>
              <a:rPr sz="900" b="0" i="0">
                <a:solidFill>
                  <a:srgbClr val="2D3142"/>
                </a:solidFill>
                <a:latin typeface="Open Sans"/>
              </a:rPr>
              <a:t>8th Grade</a:t>
            </a:r>
          </a:p>
        </p:txBody>
      </p:sp>
      <p:sp>
        <p:nvSpPr>
          <p:cNvPr id="21" name="TextBox 20"/>
          <p:cNvSpPr txBox="1"/>
          <p:nvPr/>
        </p:nvSpPr>
        <p:spPr>
          <a:xfrm>
            <a:off x="1426464" y="6429502"/>
            <a:ext cx="1554480" cy="75006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Force/Energy</a:t>
            </a:r>
          </a:p>
        </p:txBody>
      </p:sp>
      <p:sp>
        <p:nvSpPr>
          <p:cNvPr id="22" name="TextBox 21"/>
          <p:cNvSpPr txBox="1"/>
          <p:nvPr/>
        </p:nvSpPr>
        <p:spPr>
          <a:xfrm>
            <a:off x="3072384" y="6420358"/>
            <a:ext cx="4206240" cy="76835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Four Forces with Thrust</a:t>
            </a:r>
            <a:r>
              <a:rPr sz="700" b="1" i="0">
                <a:solidFill>
                  <a:srgbClr val="E65100"/>
                </a:solidFill>
                <a:latin typeface="Open Sans"/>
              </a:rPr>
              <a:t>  [S8P3]</a:t>
            </a:r>
          </a:p>
          <a:p>
            <a:pPr algn="l">
              <a:lnSpc>
                <a:spcPct val="130000"/>
              </a:lnSpc>
            </a:pPr>
            <a:r>
              <a:rPr sz="800" b="0" i="0">
                <a:solidFill>
                  <a:srgbClr val="555555"/>
                </a:solidFill>
                <a:latin typeface="Open Sans"/>
              </a:rPr>
              <a:t>Identify lift, drag, thrust, and weight on a powered plane. Bend the ailerons and rudder to redirect the forces in flight - how does changing the control surfaces shift balanced to unbalanced forces and change the flight path?</a:t>
            </a:r>
          </a:p>
        </p:txBody>
      </p:sp>
      <p:sp>
        <p:nvSpPr>
          <p:cNvPr id="23" name="Rectangle 22"/>
          <p:cNvSpPr/>
          <p:nvPr/>
        </p:nvSpPr>
        <p:spPr>
          <a:xfrm>
            <a:off x="457200" y="7206996"/>
            <a:ext cx="6858000" cy="108737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24" name="TextBox 23"/>
          <p:cNvSpPr txBox="1"/>
          <p:nvPr/>
        </p:nvSpPr>
        <p:spPr>
          <a:xfrm>
            <a:off x="512064" y="7252716"/>
            <a:ext cx="822960" cy="1014222"/>
          </a:xfrm>
          <a:prstGeom prst="rect">
            <a:avLst/>
          </a:prstGeom>
          <a:noFill/>
        </p:spPr>
        <p:txBody>
          <a:bodyPr wrap="square" lIns="18288" rIns="18288" tIns="9144" bIns="9144" anchor="t">
            <a:spAutoFit/>
          </a:bodyPr>
          <a:lstStyle/>
          <a:p>
            <a:pPr algn="l"/>
            <a:r>
              <a:rPr sz="900" b="0" i="0">
                <a:solidFill>
                  <a:srgbClr val="2D3142"/>
                </a:solidFill>
                <a:latin typeface="Open Sans"/>
              </a:rPr>
              <a:t>Physics</a:t>
            </a:r>
          </a:p>
        </p:txBody>
      </p:sp>
      <p:sp>
        <p:nvSpPr>
          <p:cNvPr id="25" name="TextBox 24"/>
          <p:cNvSpPr txBox="1"/>
          <p:nvPr/>
        </p:nvSpPr>
        <p:spPr>
          <a:xfrm>
            <a:off x="1426464" y="7252716"/>
            <a:ext cx="1554480" cy="101422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Kinematics (motion), Newton's Laws, gravity, and energy</a:t>
            </a:r>
          </a:p>
        </p:txBody>
      </p:sp>
      <p:sp>
        <p:nvSpPr>
          <p:cNvPr id="26" name="TextBox 25"/>
          <p:cNvSpPr txBox="1"/>
          <p:nvPr/>
        </p:nvSpPr>
        <p:spPr>
          <a:xfrm>
            <a:off x="3072384" y="7243572"/>
            <a:ext cx="4206240" cy="103251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Control Surfaces and Flight</a:t>
            </a:r>
            <a:r>
              <a:rPr sz="700" b="1" i="0">
                <a:solidFill>
                  <a:srgbClr val="E65100"/>
                </a:solidFill>
                <a:latin typeface="Open Sans"/>
              </a:rPr>
              <a:t>  [SP2]</a:t>
            </a:r>
          </a:p>
          <a:p>
            <a:pPr algn="l">
              <a:lnSpc>
                <a:spcPct val="130000"/>
              </a:lnSpc>
            </a:pPr>
            <a:r>
              <a:rPr sz="800" b="0" i="0">
                <a:solidFill>
                  <a:srgbClr val="555555"/>
                </a:solidFill>
                <a:latin typeface="Open Sans"/>
              </a:rPr>
              <a:t>Draw the free-body diagram for a paper plane in steady flight. Now bend the ailerons and rudder to measured angles, launch, and measure how far the plane lands off a straight-line target. Does the deflection distance grow linearly with the angle, or faster, or slower? Try each control surface alone and together - which one bends the flight path more?</a:t>
            </a:r>
          </a:p>
        </p:txBody>
      </p:sp>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extBox 1"/>
          <p:cNvSpPr txBox="1"/>
          <p:nvPr/>
        </p:nvSpPr>
        <p:spPr>
          <a:xfrm>
            <a:off x="457200" y="457200"/>
            <a:ext cx="4754880" cy="502920"/>
          </a:xfrm>
          <a:prstGeom prst="rect">
            <a:avLst/>
          </a:prstGeom>
          <a:noFill/>
        </p:spPr>
        <p:txBody>
          <a:bodyPr wrap="square" lIns="18288" rIns="18288" tIns="9144" bIns="9144" anchor="t">
            <a:spAutoFit/>
          </a:bodyPr>
          <a:lstStyle/>
          <a:p>
            <a:pPr algn="l"/>
            <a:r>
              <a:rPr sz="2400" b="1" i="0">
                <a:solidFill>
                  <a:srgbClr val="E65100"/>
                </a:solidFill>
                <a:latin typeface="Open Sans"/>
              </a:rPr>
              <a:t>Drone Pilot Training</a:t>
            </a:r>
          </a:p>
        </p:txBody>
      </p:sp>
      <p:sp>
        <p:nvSpPr>
          <p:cNvPr id="3" name="Rounded Rectangle 2"/>
          <p:cNvSpPr/>
          <p:nvPr/>
        </p:nvSpPr>
        <p:spPr>
          <a:xfrm>
            <a:off x="5303520" y="502920"/>
            <a:ext cx="2011680" cy="292608"/>
          </a:xfrm>
          <a:prstGeom prst="roundRect">
            <a:avLst>
              <a:gd name="adj" fmla="val 40000"/>
            </a:avLst>
          </a:prstGeom>
          <a:solidFill>
            <a:srgbClr val="E65100"/>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4" name="TextBox 3"/>
          <p:cNvSpPr txBox="1"/>
          <p:nvPr/>
        </p:nvSpPr>
        <p:spPr>
          <a:xfrm>
            <a:off x="5303520" y="530352"/>
            <a:ext cx="2011680" cy="237744"/>
          </a:xfrm>
          <a:prstGeom prst="rect">
            <a:avLst/>
          </a:prstGeom>
          <a:noFill/>
        </p:spPr>
        <p:txBody>
          <a:bodyPr wrap="square" lIns="18288" rIns="18288" tIns="9144" bIns="9144" anchor="ctr">
            <a:spAutoFit/>
          </a:bodyPr>
          <a:lstStyle/>
          <a:p>
            <a:pPr algn="ctr"/>
            <a:r>
              <a:rPr sz="800" b="1" i="0">
                <a:solidFill>
                  <a:srgbClr val="FFFFFF"/>
                </a:solidFill>
                <a:latin typeface="Open Sans"/>
              </a:rPr>
              <a:t>Rockets &amp; Flight</a:t>
            </a:r>
          </a:p>
        </p:txBody>
      </p:sp>
      <p:pic>
        <p:nvPicPr>
          <p:cNvPr id="5" name="Picture 4" descr="drone-pilot-training.jpg"/>
          <p:cNvPicPr>
            <a:picLocks noChangeAspect="1"/>
          </p:cNvPicPr>
          <p:nvPr/>
        </p:nvPicPr>
        <p:blipFill>
          <a:blip r:embed="rId2"/>
          <a:stretch>
            <a:fillRect/>
          </a:stretch>
        </p:blipFill>
        <p:spPr>
          <a:xfrm>
            <a:off x="457200" y="1005840"/>
            <a:ext cx="6858000" cy="2286000"/>
          </a:xfrm>
          <a:prstGeom prst="roundRect">
            <a:avLst>
              <a:gd name="adj" fmla="val 4000"/>
            </a:avLst>
          </a:prstGeom>
        </p:spPr>
      </p:pic>
      <p:sp>
        <p:nvSpPr>
          <p:cNvPr id="6" name="TextBox 5"/>
          <p:cNvSpPr txBox="1"/>
          <p:nvPr/>
        </p:nvSpPr>
        <p:spPr>
          <a:xfrm>
            <a:off x="457200" y="3383280"/>
            <a:ext cx="6858000" cy="640080"/>
          </a:xfrm>
          <a:prstGeom prst="rect">
            <a:avLst/>
          </a:prstGeom>
          <a:noFill/>
        </p:spPr>
        <p:txBody>
          <a:bodyPr wrap="square" lIns="36576" rIns="36576" tIns="18288" bIns="18288" anchor="t">
            <a:spAutoFit/>
          </a:bodyPr>
          <a:lstStyle/>
          <a:p>
            <a:pPr algn="l">
              <a:lnSpc>
                <a:spcPct val="140000"/>
              </a:lnSpc>
            </a:pPr>
            <a:r>
              <a:rPr sz="1300" b="0" i="1">
                <a:solidFill>
                  <a:srgbClr val="2D3142"/>
                </a:solidFill>
                <a:latin typeface="Open Sans"/>
              </a:rPr>
              <a:t>Learn to fly quadcopters on our obstacle and race course, plus prepare for FAA TRUST certification.</a:t>
            </a:r>
          </a:p>
        </p:txBody>
      </p:sp>
      <p:sp>
        <p:nvSpPr>
          <p:cNvPr id="7" name="Rounded Rectangle 6"/>
          <p:cNvSpPr/>
          <p:nvPr/>
        </p:nvSpPr>
        <p:spPr>
          <a:xfrm>
            <a:off x="457200" y="4160520"/>
            <a:ext cx="5760720" cy="914400"/>
          </a:xfrm>
          <a:prstGeom prst="roundRect">
            <a:avLst>
              <a:gd name="adj" fmla="val 5000"/>
            </a:avLst>
          </a:prstGeom>
          <a:solidFill>
            <a:srgbClr val="F8F9FA"/>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8" name="Rectangle 7"/>
          <p:cNvSpPr/>
          <p:nvPr/>
        </p:nvSpPr>
        <p:spPr>
          <a:xfrm>
            <a:off x="457200" y="4160520"/>
            <a:ext cx="36576" cy="914400"/>
          </a:xfrm>
          <a:prstGeom prst="rect">
            <a:avLst/>
          </a:prstGeom>
          <a:solidFill>
            <a:srgbClr val="E65100"/>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9" name="TextBox 8"/>
          <p:cNvSpPr txBox="1"/>
          <p:nvPr/>
        </p:nvSpPr>
        <p:spPr>
          <a:xfrm>
            <a:off x="566928" y="4233672"/>
            <a:ext cx="5596128" cy="822960"/>
          </a:xfrm>
          <a:prstGeom prst="rect">
            <a:avLst/>
          </a:prstGeom>
          <a:noFill/>
        </p:spPr>
        <p:txBody>
          <a:bodyPr wrap="square" lIns="36576" rIns="36576" tIns="18288" bIns="18288" anchor="t">
            <a:spAutoFit/>
          </a:bodyPr>
          <a:lstStyle/>
          <a:p>
            <a:pPr algn="l">
              <a:lnSpc>
                <a:spcPct val="130000"/>
              </a:lnSpc>
            </a:pPr>
            <a:r>
              <a:rPr sz="1100" b="1" i="0">
                <a:solidFill>
                  <a:srgbClr val="E65100"/>
                </a:solidFill>
                <a:latin typeface="Open Sans"/>
              </a:rPr>
              <a:t>Space needed: </a:t>
            </a:r>
            <a:r>
              <a:rPr sz="1100" b="0" i="0">
                <a:solidFill>
                  <a:srgbClr val="2D3142"/>
                </a:solidFill>
                <a:latin typeface="Open Sans"/>
              </a:rPr>
              <a:t>Gym or large indoor space</a:t>
            </a:r>
          </a:p>
          <a:p>
            <a:pPr algn="l">
              <a:lnSpc>
                <a:spcPct val="130000"/>
              </a:lnSpc>
            </a:pPr>
            <a:r>
              <a:rPr sz="1100" b="1" i="0">
                <a:solidFill>
                  <a:srgbClr val="E65100"/>
                </a:solidFill>
                <a:latin typeface="Open Sans"/>
              </a:rPr>
              <a:t>Online: </a:t>
            </a:r>
            <a:r>
              <a:rPr sz="1000" b="0" i="0">
                <a:solidFill>
                  <a:srgbClr val="E65100"/>
                </a:solidFill>
                <a:latin typeface="Courier New"/>
              </a:rPr>
              <a:t>/programs/drone-pilot-training/</a:t>
            </a:r>
          </a:p>
        </p:txBody>
      </p:sp>
      <p:pic>
        <p:nvPicPr>
          <p:cNvPr id="10" name="Picture 9" descr="drone-pilot-training.png"/>
          <p:cNvPicPr>
            <a:picLocks noChangeAspect="1"/>
          </p:cNvPicPr>
          <p:nvPr/>
        </p:nvPicPr>
        <p:blipFill>
          <a:blip r:embed="rId3"/>
          <a:stretch>
            <a:fillRect/>
          </a:stretch>
        </p:blipFill>
        <p:spPr>
          <a:xfrm>
            <a:off x="6400800" y="4160520"/>
            <a:ext cx="914400" cy="914400"/>
          </a:xfrm>
          <a:prstGeom prst="rect">
            <a:avLst/>
          </a:prstGeom>
        </p:spPr>
      </p:pic>
      <p:sp>
        <p:nvSpPr>
          <p:cNvPr id="11" name="TextBox 10"/>
          <p:cNvSpPr txBox="1"/>
          <p:nvPr/>
        </p:nvSpPr>
        <p:spPr>
          <a:xfrm>
            <a:off x="6400800" y="5093207"/>
            <a:ext cx="914400" cy="228600"/>
          </a:xfrm>
          <a:prstGeom prst="rect">
            <a:avLst/>
          </a:prstGeom>
          <a:noFill/>
        </p:spPr>
        <p:txBody>
          <a:bodyPr wrap="square" lIns="18288" rIns="18288" tIns="9144" bIns="9144" anchor="t">
            <a:spAutoFit/>
          </a:bodyPr>
          <a:lstStyle/>
          <a:p>
            <a:pPr algn="ctr"/>
            <a:r>
              <a:rPr sz="700" b="0" i="0">
                <a:solidFill>
                  <a:srgbClr val="666666"/>
                </a:solidFill>
                <a:latin typeface="Courier New"/>
              </a:rPr>
              <a:t>drone-pilot-tr</a:t>
            </a:r>
          </a:p>
        </p:txBody>
      </p:sp>
      <p:sp>
        <p:nvSpPr>
          <p:cNvPr id="12" name="Rounded Rectangle 11"/>
          <p:cNvSpPr/>
          <p:nvPr/>
        </p:nvSpPr>
        <p:spPr>
          <a:xfrm>
            <a:off x="457200" y="5257800"/>
            <a:ext cx="6858000" cy="292608"/>
          </a:xfrm>
          <a:prstGeom prst="roundRect">
            <a:avLst>
              <a:gd name="adj" fmla="val 0"/>
            </a:avLst>
          </a:prstGeom>
          <a:solidFill>
            <a:srgbClr val="E65100"/>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3" name="TextBox 12"/>
          <p:cNvSpPr txBox="1"/>
          <p:nvPr/>
        </p:nvSpPr>
        <p:spPr>
          <a:xfrm>
            <a:off x="512064" y="5303520"/>
            <a:ext cx="82296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LEVEL</a:t>
            </a:r>
          </a:p>
        </p:txBody>
      </p:sp>
      <p:sp>
        <p:nvSpPr>
          <p:cNvPr id="14" name="TextBox 13"/>
          <p:cNvSpPr txBox="1"/>
          <p:nvPr/>
        </p:nvSpPr>
        <p:spPr>
          <a:xfrm>
            <a:off x="1426464" y="5303520"/>
            <a:ext cx="1554480" cy="237744"/>
          </a:xfrm>
          <a:prstGeom prst="rect">
            <a:avLst/>
          </a:prstGeom>
          <a:noFill/>
        </p:spPr>
        <p:txBody>
          <a:bodyPr wrap="square" lIns="18288" rIns="18288" tIns="9144" bIns="9144" anchor="ctr">
            <a:spAutoFit/>
          </a:bodyPr>
          <a:lstStyle/>
          <a:p>
            <a:pPr algn="l"/>
            <a:r>
              <a:rPr sz="900" b="1" i="0">
                <a:solidFill>
                  <a:srgbClr val="FFFFFF"/>
                </a:solidFill>
                <a:latin typeface="Open Sans"/>
              </a:rPr>
              <a:t>TOPIC</a:t>
            </a:r>
          </a:p>
        </p:txBody>
      </p:sp>
      <p:sp>
        <p:nvSpPr>
          <p:cNvPr id="15" name="TextBox 14"/>
          <p:cNvSpPr txBox="1"/>
          <p:nvPr/>
        </p:nvSpPr>
        <p:spPr>
          <a:xfrm>
            <a:off x="3072384" y="5303520"/>
            <a:ext cx="4206240" cy="237744"/>
          </a:xfrm>
          <a:prstGeom prst="rect">
            <a:avLst/>
          </a:prstGeom>
          <a:noFill/>
        </p:spPr>
        <p:txBody>
          <a:bodyPr wrap="square" lIns="18288" rIns="18288" tIns="9144" bIns="9144" anchor="ctr">
            <a:spAutoFit/>
          </a:bodyPr>
          <a:lstStyle/>
          <a:p>
            <a:pPr algn="l"/>
            <a:r>
              <a:rPr sz="900" b="1" i="0">
                <a:solidFill>
                  <a:srgbClr val="FFFFFF"/>
                </a:solidFill>
                <a:latin typeface="Open Sans"/>
              </a:rPr>
              <a:t>LESSON</a:t>
            </a:r>
          </a:p>
        </p:txBody>
      </p:sp>
      <p:sp>
        <p:nvSpPr>
          <p:cNvPr id="16" name="Rectangle 15"/>
          <p:cNvSpPr/>
          <p:nvPr/>
        </p:nvSpPr>
        <p:spPr>
          <a:xfrm>
            <a:off x="457200" y="5550408"/>
            <a:ext cx="6858000" cy="69113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17" name="TextBox 16"/>
          <p:cNvSpPr txBox="1"/>
          <p:nvPr/>
        </p:nvSpPr>
        <p:spPr>
          <a:xfrm>
            <a:off x="512064" y="5596128"/>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4th Grade</a:t>
            </a:r>
          </a:p>
        </p:txBody>
      </p:sp>
      <p:sp>
        <p:nvSpPr>
          <p:cNvPr id="18" name="TextBox 17"/>
          <p:cNvSpPr txBox="1"/>
          <p:nvPr/>
        </p:nvSpPr>
        <p:spPr>
          <a:xfrm>
            <a:off x="1426464" y="5596128"/>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Geometry</a:t>
            </a:r>
          </a:p>
        </p:txBody>
      </p:sp>
      <p:sp>
        <p:nvSpPr>
          <p:cNvPr id="19" name="TextBox 18"/>
          <p:cNvSpPr txBox="1"/>
          <p:nvPr/>
        </p:nvSpPr>
        <p:spPr>
          <a:xfrm>
            <a:off x="3072384" y="5586984"/>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Navigation Angles</a:t>
            </a:r>
            <a:r>
              <a:rPr sz="700" b="1" i="0">
                <a:solidFill>
                  <a:srgbClr val="E65100"/>
                </a:solidFill>
                <a:latin typeface="Open Sans"/>
              </a:rPr>
              <a:t>  [4.G]</a:t>
            </a:r>
          </a:p>
          <a:p>
            <a:pPr algn="l">
              <a:lnSpc>
                <a:spcPct val="130000"/>
              </a:lnSpc>
            </a:pPr>
            <a:r>
              <a:rPr sz="800" b="0" i="0">
                <a:solidFill>
                  <a:srgbClr val="555555"/>
                </a:solidFill>
                <a:latin typeface="Open Sans"/>
              </a:rPr>
              <a:t>Plan your flight path through an obstacle course using basic geometry. Turn 90 degrees left, 45 degrees right. Estimate angles before you fly them.</a:t>
            </a:r>
          </a:p>
        </p:txBody>
      </p:sp>
      <p:sp>
        <p:nvSpPr>
          <p:cNvPr id="20" name="TextBox 19"/>
          <p:cNvSpPr txBox="1"/>
          <p:nvPr/>
        </p:nvSpPr>
        <p:spPr>
          <a:xfrm>
            <a:off x="512064" y="6287262"/>
            <a:ext cx="822960" cy="485902"/>
          </a:xfrm>
          <a:prstGeom prst="rect">
            <a:avLst/>
          </a:prstGeom>
          <a:noFill/>
        </p:spPr>
        <p:txBody>
          <a:bodyPr wrap="square" lIns="18288" rIns="18288" tIns="9144" bIns="9144" anchor="t">
            <a:spAutoFit/>
          </a:bodyPr>
          <a:lstStyle/>
          <a:p>
            <a:pPr algn="l"/>
            <a:r>
              <a:rPr sz="900" b="0" i="0">
                <a:solidFill>
                  <a:srgbClr val="2D3142"/>
                </a:solidFill>
                <a:latin typeface="Open Sans"/>
              </a:rPr>
              <a:t>4th Grade</a:t>
            </a:r>
          </a:p>
        </p:txBody>
      </p:sp>
      <p:sp>
        <p:nvSpPr>
          <p:cNvPr id="21" name="TextBox 20"/>
          <p:cNvSpPr txBox="1"/>
          <p:nvPr/>
        </p:nvSpPr>
        <p:spPr>
          <a:xfrm>
            <a:off x="1426464" y="6287262"/>
            <a:ext cx="1554480" cy="48590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Light, Sound, &amp; Motion</a:t>
            </a:r>
          </a:p>
        </p:txBody>
      </p:sp>
      <p:sp>
        <p:nvSpPr>
          <p:cNvPr id="22" name="TextBox 21"/>
          <p:cNvSpPr txBox="1"/>
          <p:nvPr/>
        </p:nvSpPr>
        <p:spPr>
          <a:xfrm>
            <a:off x="3072384" y="6278118"/>
            <a:ext cx="4206240" cy="50419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Four Forces of Flight</a:t>
            </a:r>
            <a:r>
              <a:rPr sz="700" b="1" i="0">
                <a:solidFill>
                  <a:srgbClr val="E65100"/>
                </a:solidFill>
                <a:latin typeface="Open Sans"/>
              </a:rPr>
              <a:t>  [S4P3]</a:t>
            </a:r>
          </a:p>
          <a:p>
            <a:pPr algn="l">
              <a:lnSpc>
                <a:spcPct val="130000"/>
              </a:lnSpc>
            </a:pPr>
            <a:r>
              <a:rPr sz="800" b="0" i="0">
                <a:solidFill>
                  <a:srgbClr val="555555"/>
                </a:solidFill>
                <a:latin typeface="Open Sans"/>
              </a:rPr>
              <a:t>Identify thrust, drag, lift, and gravity on a quadcopter. Tilt forward: what's unbalanced? Hover: what's balanced? Fly and observe.</a:t>
            </a:r>
          </a:p>
        </p:txBody>
      </p:sp>
      <p:sp>
        <p:nvSpPr>
          <p:cNvPr id="23" name="Rectangle 22"/>
          <p:cNvSpPr/>
          <p:nvPr/>
        </p:nvSpPr>
        <p:spPr>
          <a:xfrm>
            <a:off x="457200" y="6800596"/>
            <a:ext cx="6858000" cy="82321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24" name="TextBox 23"/>
          <p:cNvSpPr txBox="1"/>
          <p:nvPr/>
        </p:nvSpPr>
        <p:spPr>
          <a:xfrm>
            <a:off x="512064" y="6846316"/>
            <a:ext cx="822960" cy="750062"/>
          </a:xfrm>
          <a:prstGeom prst="rect">
            <a:avLst/>
          </a:prstGeom>
          <a:noFill/>
        </p:spPr>
        <p:txBody>
          <a:bodyPr wrap="square" lIns="18288" rIns="18288" tIns="9144" bIns="9144" anchor="t">
            <a:spAutoFit/>
          </a:bodyPr>
          <a:lstStyle/>
          <a:p>
            <a:pPr algn="l"/>
            <a:r>
              <a:rPr sz="900" b="0" i="0">
                <a:solidFill>
                  <a:srgbClr val="2D3142"/>
                </a:solidFill>
                <a:latin typeface="Open Sans"/>
              </a:rPr>
              <a:t>8th Grade</a:t>
            </a:r>
          </a:p>
        </p:txBody>
      </p:sp>
      <p:sp>
        <p:nvSpPr>
          <p:cNvPr id="25" name="TextBox 24"/>
          <p:cNvSpPr txBox="1"/>
          <p:nvPr/>
        </p:nvSpPr>
        <p:spPr>
          <a:xfrm>
            <a:off x="1426464" y="6846316"/>
            <a:ext cx="1554480" cy="75006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Functions/Geometry</a:t>
            </a:r>
          </a:p>
        </p:txBody>
      </p:sp>
      <p:sp>
        <p:nvSpPr>
          <p:cNvPr id="26" name="TextBox 25"/>
          <p:cNvSpPr txBox="1"/>
          <p:nvPr/>
        </p:nvSpPr>
        <p:spPr>
          <a:xfrm>
            <a:off x="3072384" y="6837172"/>
            <a:ext cx="4206240" cy="76835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3D Pythagorean Distance</a:t>
            </a:r>
            <a:r>
              <a:rPr sz="700" b="1" i="0">
                <a:solidFill>
                  <a:srgbClr val="E65100"/>
                </a:solidFill>
                <a:latin typeface="Open Sans"/>
              </a:rPr>
              <a:t>  [8.G]</a:t>
            </a:r>
          </a:p>
          <a:p>
            <a:pPr algn="l">
              <a:lnSpc>
                <a:spcPct val="130000"/>
              </a:lnSpc>
            </a:pPr>
            <a:r>
              <a:rPr sz="800" b="0" i="0">
                <a:solidFill>
                  <a:srgbClr val="555555"/>
                </a:solidFill>
                <a:latin typeface="Open Sans"/>
              </a:rPr>
              <a:t>Start with your drone at a known position. Calculate straight-line distance using sqrt(x^2 + y^2 + z^2) to target destination. Turn to the computed heading, then fly the computed distance to verify the direct path.</a:t>
            </a:r>
          </a:p>
        </p:txBody>
      </p:sp>
      <p:sp>
        <p:nvSpPr>
          <p:cNvPr id="27" name="TextBox 26"/>
          <p:cNvSpPr txBox="1"/>
          <p:nvPr/>
        </p:nvSpPr>
        <p:spPr>
          <a:xfrm>
            <a:off x="512064" y="7669530"/>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8th Grade</a:t>
            </a:r>
          </a:p>
        </p:txBody>
      </p:sp>
      <p:sp>
        <p:nvSpPr>
          <p:cNvPr id="28" name="TextBox 27"/>
          <p:cNvSpPr txBox="1"/>
          <p:nvPr/>
        </p:nvSpPr>
        <p:spPr>
          <a:xfrm>
            <a:off x="1426464" y="7669530"/>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Force/Energy</a:t>
            </a:r>
          </a:p>
        </p:txBody>
      </p:sp>
      <p:sp>
        <p:nvSpPr>
          <p:cNvPr id="29" name="TextBox 28"/>
          <p:cNvSpPr txBox="1"/>
          <p:nvPr/>
        </p:nvSpPr>
        <p:spPr>
          <a:xfrm>
            <a:off x="3072384" y="7660386"/>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Thrust vs. Weight</a:t>
            </a:r>
            <a:r>
              <a:rPr sz="700" b="1" i="0">
                <a:solidFill>
                  <a:srgbClr val="E65100"/>
                </a:solidFill>
                <a:latin typeface="Open Sans"/>
              </a:rPr>
              <a:t>  [S8P3]</a:t>
            </a:r>
          </a:p>
          <a:p>
            <a:pPr algn="l">
              <a:lnSpc>
                <a:spcPct val="130000"/>
              </a:lnSpc>
            </a:pPr>
            <a:r>
              <a:rPr sz="800" b="0" i="0">
                <a:solidFill>
                  <a:srgbClr val="555555"/>
                </a:solidFill>
                <a:latin typeface="Open Sans"/>
              </a:rPr>
              <a:t>Calculate the thrust needed to hover (thrust = weight). Why do the motors spin faster when tilted even though the drone doesn't go up? Add payload and recalculate.</a:t>
            </a:r>
          </a:p>
        </p:txBody>
      </p:sp>
      <p:sp>
        <p:nvSpPr>
          <p:cNvPr id="30" name="Rectangle 29"/>
          <p:cNvSpPr/>
          <p:nvPr/>
        </p:nvSpPr>
        <p:spPr>
          <a:xfrm>
            <a:off x="457200" y="8314944"/>
            <a:ext cx="6858000" cy="691134"/>
          </a:xfrm>
          <a:prstGeom prst="rect">
            <a:avLst/>
          </a:prstGeom>
          <a:solidFill>
            <a:srgbClr val="F0F3F7"/>
          </a:solidFill>
          <a:ln>
            <a:noFill/>
          </a:ln>
        </p:spPr>
        <p:style>
          <a:lnRef idx="1">
            <a:schemeClr val="accent1"/>
          </a:lnRef>
          <a:fillRef idx="3">
            <a:schemeClr val="accent1"/>
          </a:fillRef>
          <a:effectRef idx="2">
            <a:schemeClr val="accent1"/>
          </a:effectRef>
          <a:fontRef idx="minor">
            <a:schemeClr val="lt1"/>
          </a:fontRef>
        </p:style>
        <p:txBody>
          <a:bodyPr rtlCol="0" anchor="ctr" lIns="45720" rIns="45720" tIns="27432" bIns="27432"/>
          <a:lstStyle/>
          <a:p/>
        </p:txBody>
      </p:sp>
      <p:sp>
        <p:nvSpPr>
          <p:cNvPr id="31" name="TextBox 30"/>
          <p:cNvSpPr txBox="1"/>
          <p:nvPr/>
        </p:nvSpPr>
        <p:spPr>
          <a:xfrm>
            <a:off x="512064" y="8360664"/>
            <a:ext cx="822960" cy="617982"/>
          </a:xfrm>
          <a:prstGeom prst="rect">
            <a:avLst/>
          </a:prstGeom>
          <a:noFill/>
        </p:spPr>
        <p:txBody>
          <a:bodyPr wrap="square" lIns="18288" rIns="18288" tIns="9144" bIns="9144" anchor="t">
            <a:spAutoFit/>
          </a:bodyPr>
          <a:lstStyle/>
          <a:p>
            <a:pPr algn="l"/>
            <a:r>
              <a:rPr sz="900" b="0" i="0">
                <a:solidFill>
                  <a:srgbClr val="2D3142"/>
                </a:solidFill>
                <a:latin typeface="Open Sans"/>
              </a:rPr>
              <a:t>Geometry</a:t>
            </a:r>
          </a:p>
        </p:txBody>
      </p:sp>
      <p:sp>
        <p:nvSpPr>
          <p:cNvPr id="32" name="TextBox 31"/>
          <p:cNvSpPr txBox="1"/>
          <p:nvPr/>
        </p:nvSpPr>
        <p:spPr>
          <a:xfrm>
            <a:off x="1426464" y="8360664"/>
            <a:ext cx="1554480" cy="617982"/>
          </a:xfrm>
          <a:prstGeom prst="rect">
            <a:avLst/>
          </a:prstGeom>
          <a:noFill/>
        </p:spPr>
        <p:txBody>
          <a:bodyPr wrap="square" lIns="18288" rIns="18288" tIns="9144" bIns="9144" anchor="t">
            <a:spAutoFit/>
          </a:bodyPr>
          <a:lstStyle/>
          <a:p>
            <a:pPr algn="l">
              <a:lnSpc>
                <a:spcPct val="130000"/>
              </a:lnSpc>
            </a:pPr>
            <a:r>
              <a:rPr sz="900" b="0" i="0">
                <a:solidFill>
                  <a:srgbClr val="2D3142"/>
                </a:solidFill>
                <a:latin typeface="Open Sans"/>
              </a:rPr>
              <a:t>Right triangle trigonometry, circles, volume, and surface area</a:t>
            </a:r>
          </a:p>
        </p:txBody>
      </p:sp>
      <p:sp>
        <p:nvSpPr>
          <p:cNvPr id="33" name="TextBox 32"/>
          <p:cNvSpPr txBox="1"/>
          <p:nvPr/>
        </p:nvSpPr>
        <p:spPr>
          <a:xfrm>
            <a:off x="3072384" y="8351520"/>
            <a:ext cx="4206240" cy="636270"/>
          </a:xfrm>
          <a:prstGeom prst="rect">
            <a:avLst/>
          </a:prstGeom>
          <a:noFill/>
        </p:spPr>
        <p:txBody>
          <a:bodyPr wrap="square" lIns="18288" rIns="18288" tIns="9144" bIns="9144" anchor="t">
            <a:spAutoFit/>
          </a:bodyPr>
          <a:lstStyle/>
          <a:p>
            <a:pPr algn="l">
              <a:lnSpc>
                <a:spcPct val="130000"/>
              </a:lnSpc>
            </a:pPr>
            <a:r>
              <a:rPr sz="900" b="1" i="0">
                <a:solidFill>
                  <a:srgbClr val="2D3142"/>
                </a:solidFill>
                <a:latin typeface="Open Sans"/>
              </a:rPr>
              <a:t>3D Navigation</a:t>
            </a:r>
            <a:r>
              <a:rPr sz="700" b="1" i="0">
                <a:solidFill>
                  <a:srgbClr val="E65100"/>
                </a:solidFill>
                <a:latin typeface="Open Sans"/>
              </a:rPr>
              <a:t>  [G.GMD]</a:t>
            </a:r>
          </a:p>
          <a:p>
            <a:pPr algn="l">
              <a:lnSpc>
                <a:spcPct val="130000"/>
              </a:lnSpc>
            </a:pPr>
            <a:r>
              <a:rPr sz="800" b="0" i="0">
                <a:solidFill>
                  <a:srgbClr val="555555"/>
                </a:solidFill>
                <a:latin typeface="Open Sans"/>
              </a:rPr>
              <a:t>Navigate an obstacle course in 3D space. Calculate distances between waypoints using 3D distance formula. Calculate the volume of the air space.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